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7" r:id="rId4"/>
    <p:sldId id="258" r:id="rId5"/>
    <p:sldId id="259" r:id="rId6"/>
    <p:sldId id="260" r:id="rId7"/>
    <p:sldId id="262" r:id="rId8"/>
    <p:sldId id="263" r:id="rId9"/>
    <p:sldId id="261"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4D4D"/>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8199" autoAdjust="0"/>
  </p:normalViewPr>
  <p:slideViewPr>
    <p:cSldViewPr snapToGrid="0">
      <p:cViewPr>
        <p:scale>
          <a:sx n="50" d="100"/>
          <a:sy n="50" d="100"/>
        </p:scale>
        <p:origin x="1288" y="19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9BB9D1-E216-42D8-8624-9D36DB103589}"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99BF68F7-57CF-4CC0-B896-68BD7DEED6D9}">
      <dgm:prSet/>
      <dgm:spPr/>
      <dgm:t>
        <a:bodyPr/>
        <a:lstStyle/>
        <a:p>
          <a:r>
            <a:rPr lang="en-US"/>
            <a:t>Assigned a </a:t>
          </a:r>
          <a:r>
            <a:rPr lang="en-US" b="1"/>
            <a:t>team leader </a:t>
          </a:r>
          <a:br>
            <a:rPr lang="en-US"/>
          </a:br>
          <a:r>
            <a:rPr lang="en-US"/>
            <a:t>- Track &amp; arrange meeting times – to ensure we were working on time towards our goal</a:t>
          </a:r>
          <a:br>
            <a:rPr lang="en-US"/>
          </a:br>
          <a:r>
            <a:rPr lang="en-US"/>
            <a:t>- Manage work-flow during labs – to ensure that we were making progress during the labs</a:t>
          </a:r>
          <a:br>
            <a:rPr lang="en-US"/>
          </a:br>
          <a:r>
            <a:rPr lang="en-US"/>
            <a:t>- Delegate work – to ensure that everyone has work to do during the lab timings</a:t>
          </a:r>
        </a:p>
      </dgm:t>
    </dgm:pt>
    <dgm:pt modelId="{B91E83EE-B782-4CAE-A8B0-1DF43F66C40B}" type="parTrans" cxnId="{472E714D-41A9-4C79-AEBB-81E769FFD801}">
      <dgm:prSet/>
      <dgm:spPr/>
      <dgm:t>
        <a:bodyPr/>
        <a:lstStyle/>
        <a:p>
          <a:endParaRPr lang="en-US"/>
        </a:p>
      </dgm:t>
    </dgm:pt>
    <dgm:pt modelId="{AAC123EF-2083-4601-B284-F6F66B170924}" type="sibTrans" cxnId="{472E714D-41A9-4C79-AEBB-81E769FFD801}">
      <dgm:prSet/>
      <dgm:spPr/>
      <dgm:t>
        <a:bodyPr/>
        <a:lstStyle/>
        <a:p>
          <a:endParaRPr lang="en-US"/>
        </a:p>
      </dgm:t>
    </dgm:pt>
    <dgm:pt modelId="{1AE82A5D-3109-4B48-A177-F02CF14195AA}">
      <dgm:prSet/>
      <dgm:spPr/>
      <dgm:t>
        <a:bodyPr/>
        <a:lstStyle/>
        <a:p>
          <a:r>
            <a:rPr lang="en-US" dirty="0"/>
            <a:t>Adopted a</a:t>
          </a:r>
          <a:r>
            <a:rPr lang="en-US" b="1" dirty="0"/>
            <a:t> pair programming strategy</a:t>
          </a:r>
          <a:br>
            <a:rPr lang="en-US" dirty="0"/>
          </a:br>
          <a:r>
            <a:rPr lang="en-US" dirty="0"/>
            <a:t>- Bayesian Localization</a:t>
          </a:r>
          <a:br>
            <a:rPr lang="en-US" dirty="0"/>
          </a:br>
          <a:r>
            <a:rPr lang="en-US" dirty="0"/>
            <a:t>- A* Planning</a:t>
          </a:r>
          <a:br>
            <a:rPr lang="en-US" dirty="0"/>
          </a:br>
          <a:r>
            <a:rPr lang="en-US" dirty="0"/>
            <a:t>- Potential Field for Path Planning</a:t>
          </a:r>
        </a:p>
      </dgm:t>
    </dgm:pt>
    <dgm:pt modelId="{D3EFF03F-2D82-49C5-838C-344F188E5BF1}" type="parTrans" cxnId="{F2FC960F-E66A-408C-BC28-1278D2854579}">
      <dgm:prSet/>
      <dgm:spPr/>
      <dgm:t>
        <a:bodyPr/>
        <a:lstStyle/>
        <a:p>
          <a:endParaRPr lang="en-US"/>
        </a:p>
      </dgm:t>
    </dgm:pt>
    <dgm:pt modelId="{56A90FFA-5629-4ABD-9F93-D9A07413C709}" type="sibTrans" cxnId="{F2FC960F-E66A-408C-BC28-1278D2854579}">
      <dgm:prSet/>
      <dgm:spPr/>
      <dgm:t>
        <a:bodyPr/>
        <a:lstStyle/>
        <a:p>
          <a:endParaRPr lang="en-US"/>
        </a:p>
      </dgm:t>
    </dgm:pt>
    <dgm:pt modelId="{3F1A3E22-35FD-4510-83A1-E3DC7A3D0C6A}">
      <dgm:prSet/>
      <dgm:spPr/>
      <dgm:t>
        <a:bodyPr/>
        <a:lstStyle/>
        <a:p>
          <a:r>
            <a:rPr lang="en-US" b="1" dirty="0"/>
            <a:t>Project Milestones</a:t>
          </a:r>
          <a:br>
            <a:rPr lang="en-US" dirty="0"/>
          </a:br>
          <a:r>
            <a:rPr lang="en-US" dirty="0"/>
            <a:t>- Early milestone: involved using the </a:t>
          </a:r>
          <a:r>
            <a:rPr lang="en-US" dirty="0" err="1"/>
            <a:t>colour</a:t>
          </a:r>
          <a:r>
            <a:rPr lang="en-US" dirty="0"/>
            <a:t> sensor to distinguish between red and green</a:t>
          </a:r>
        </a:p>
        <a:p>
          <a:r>
            <a:rPr lang="en-US" dirty="0"/>
            <a:t>- Robot successfully localizing itself in a consistent amount of time</a:t>
          </a:r>
        </a:p>
        <a:p>
          <a:r>
            <a:rPr lang="en-US" dirty="0"/>
            <a:t>- A* Path Planning reaching its first goal</a:t>
          </a:r>
        </a:p>
        <a:p>
          <a:r>
            <a:rPr lang="en-US" dirty="0"/>
            <a:t>- Integrating A* Path Planning into the localization implementation</a:t>
          </a:r>
        </a:p>
      </dgm:t>
    </dgm:pt>
    <dgm:pt modelId="{4B51AC5F-30E6-46F4-B2A8-467414F2C802}" type="parTrans" cxnId="{9131AD76-37F7-4486-9B0B-7B18B59EBF4B}">
      <dgm:prSet/>
      <dgm:spPr/>
      <dgm:t>
        <a:bodyPr/>
        <a:lstStyle/>
        <a:p>
          <a:endParaRPr lang="en-GB"/>
        </a:p>
      </dgm:t>
    </dgm:pt>
    <dgm:pt modelId="{84308171-EA4F-4A94-97A5-CBEC83EB1B44}" type="sibTrans" cxnId="{9131AD76-37F7-4486-9B0B-7B18B59EBF4B}">
      <dgm:prSet/>
      <dgm:spPr/>
      <dgm:t>
        <a:bodyPr/>
        <a:lstStyle/>
        <a:p>
          <a:endParaRPr lang="en-GB"/>
        </a:p>
      </dgm:t>
    </dgm:pt>
    <dgm:pt modelId="{0ED92CD1-39E7-4085-8BBF-54FF3B3C44BC}" type="pres">
      <dgm:prSet presAssocID="{0C9BB9D1-E216-42D8-8624-9D36DB103589}" presName="linear" presStyleCnt="0">
        <dgm:presLayoutVars>
          <dgm:animLvl val="lvl"/>
          <dgm:resizeHandles val="exact"/>
        </dgm:presLayoutVars>
      </dgm:prSet>
      <dgm:spPr/>
    </dgm:pt>
    <dgm:pt modelId="{4BD3CFCA-6523-4A87-BBDC-39FEEAC8770E}" type="pres">
      <dgm:prSet presAssocID="{99BF68F7-57CF-4CC0-B896-68BD7DEED6D9}" presName="parentText" presStyleLbl="node1" presStyleIdx="0" presStyleCnt="3">
        <dgm:presLayoutVars>
          <dgm:chMax val="0"/>
          <dgm:bulletEnabled val="1"/>
        </dgm:presLayoutVars>
      </dgm:prSet>
      <dgm:spPr/>
    </dgm:pt>
    <dgm:pt modelId="{D95E593A-70C2-4CEC-B7D7-D8E2781FF50D}" type="pres">
      <dgm:prSet presAssocID="{AAC123EF-2083-4601-B284-F6F66B170924}" presName="spacer" presStyleCnt="0"/>
      <dgm:spPr/>
    </dgm:pt>
    <dgm:pt modelId="{717253F5-0C4D-4C2F-AEDE-2AB7892C9D22}" type="pres">
      <dgm:prSet presAssocID="{1AE82A5D-3109-4B48-A177-F02CF14195AA}" presName="parentText" presStyleLbl="node1" presStyleIdx="1" presStyleCnt="3">
        <dgm:presLayoutVars>
          <dgm:chMax val="0"/>
          <dgm:bulletEnabled val="1"/>
        </dgm:presLayoutVars>
      </dgm:prSet>
      <dgm:spPr/>
    </dgm:pt>
    <dgm:pt modelId="{227AB648-DB80-4217-9B3D-784D3D744C7F}" type="pres">
      <dgm:prSet presAssocID="{56A90FFA-5629-4ABD-9F93-D9A07413C709}" presName="spacer" presStyleCnt="0"/>
      <dgm:spPr/>
    </dgm:pt>
    <dgm:pt modelId="{6DA2DDE7-C133-4EEA-B9A7-CF350E14C03D}" type="pres">
      <dgm:prSet presAssocID="{3F1A3E22-35FD-4510-83A1-E3DC7A3D0C6A}" presName="parentText" presStyleLbl="node1" presStyleIdx="2" presStyleCnt="3" custLinFactNeighborX="0">
        <dgm:presLayoutVars>
          <dgm:chMax val="0"/>
          <dgm:bulletEnabled val="1"/>
        </dgm:presLayoutVars>
      </dgm:prSet>
      <dgm:spPr/>
    </dgm:pt>
  </dgm:ptLst>
  <dgm:cxnLst>
    <dgm:cxn modelId="{F2FC960F-E66A-408C-BC28-1278D2854579}" srcId="{0C9BB9D1-E216-42D8-8624-9D36DB103589}" destId="{1AE82A5D-3109-4B48-A177-F02CF14195AA}" srcOrd="1" destOrd="0" parTransId="{D3EFF03F-2D82-49C5-838C-344F188E5BF1}" sibTransId="{56A90FFA-5629-4ABD-9F93-D9A07413C709}"/>
    <dgm:cxn modelId="{369B9336-8AD7-48FE-B336-4BE5A0978157}" type="presOf" srcId="{0C9BB9D1-E216-42D8-8624-9D36DB103589}" destId="{0ED92CD1-39E7-4085-8BBF-54FF3B3C44BC}" srcOrd="0" destOrd="0" presId="urn:microsoft.com/office/officeart/2005/8/layout/vList2"/>
    <dgm:cxn modelId="{472E714D-41A9-4C79-AEBB-81E769FFD801}" srcId="{0C9BB9D1-E216-42D8-8624-9D36DB103589}" destId="{99BF68F7-57CF-4CC0-B896-68BD7DEED6D9}" srcOrd="0" destOrd="0" parTransId="{B91E83EE-B782-4CAE-A8B0-1DF43F66C40B}" sibTransId="{AAC123EF-2083-4601-B284-F6F66B170924}"/>
    <dgm:cxn modelId="{9131AD76-37F7-4486-9B0B-7B18B59EBF4B}" srcId="{0C9BB9D1-E216-42D8-8624-9D36DB103589}" destId="{3F1A3E22-35FD-4510-83A1-E3DC7A3D0C6A}" srcOrd="2" destOrd="0" parTransId="{4B51AC5F-30E6-46F4-B2A8-467414F2C802}" sibTransId="{84308171-EA4F-4A94-97A5-CBEC83EB1B44}"/>
    <dgm:cxn modelId="{DF2089A5-C02C-4FEB-AFEA-FB4BCDD5AE12}" type="presOf" srcId="{99BF68F7-57CF-4CC0-B896-68BD7DEED6D9}" destId="{4BD3CFCA-6523-4A87-BBDC-39FEEAC8770E}" srcOrd="0" destOrd="0" presId="urn:microsoft.com/office/officeart/2005/8/layout/vList2"/>
    <dgm:cxn modelId="{03C99FC6-1F92-4071-B4BA-C49960BAF014}" type="presOf" srcId="{3F1A3E22-35FD-4510-83A1-E3DC7A3D0C6A}" destId="{6DA2DDE7-C133-4EEA-B9A7-CF350E14C03D}" srcOrd="0" destOrd="0" presId="urn:microsoft.com/office/officeart/2005/8/layout/vList2"/>
    <dgm:cxn modelId="{B04591CB-3785-45E1-A924-6FA732B435FF}" type="presOf" srcId="{1AE82A5D-3109-4B48-A177-F02CF14195AA}" destId="{717253F5-0C4D-4C2F-AEDE-2AB7892C9D22}" srcOrd="0" destOrd="0" presId="urn:microsoft.com/office/officeart/2005/8/layout/vList2"/>
    <dgm:cxn modelId="{B109D61A-7B86-42C2-A1D5-1F101097A64D}" type="presParOf" srcId="{0ED92CD1-39E7-4085-8BBF-54FF3B3C44BC}" destId="{4BD3CFCA-6523-4A87-BBDC-39FEEAC8770E}" srcOrd="0" destOrd="0" presId="urn:microsoft.com/office/officeart/2005/8/layout/vList2"/>
    <dgm:cxn modelId="{58210052-66AD-45EB-A102-BE05791B4076}" type="presParOf" srcId="{0ED92CD1-39E7-4085-8BBF-54FF3B3C44BC}" destId="{D95E593A-70C2-4CEC-B7D7-D8E2781FF50D}" srcOrd="1" destOrd="0" presId="urn:microsoft.com/office/officeart/2005/8/layout/vList2"/>
    <dgm:cxn modelId="{3EADF4C3-EE2E-4215-BEEC-F1E48F8B47F2}" type="presParOf" srcId="{0ED92CD1-39E7-4085-8BBF-54FF3B3C44BC}" destId="{717253F5-0C4D-4C2F-AEDE-2AB7892C9D22}" srcOrd="2" destOrd="0" presId="urn:microsoft.com/office/officeart/2005/8/layout/vList2"/>
    <dgm:cxn modelId="{575CA161-CD84-40F0-9E41-C5EDA562C19B}" type="presParOf" srcId="{0ED92CD1-39E7-4085-8BBF-54FF3B3C44BC}" destId="{227AB648-DB80-4217-9B3D-784D3D744C7F}" srcOrd="3" destOrd="0" presId="urn:microsoft.com/office/officeart/2005/8/layout/vList2"/>
    <dgm:cxn modelId="{5C0C91E5-E245-40FC-B780-E171CA180D87}" type="presParOf" srcId="{0ED92CD1-39E7-4085-8BBF-54FF3B3C44BC}" destId="{6DA2DDE7-C133-4EEA-B9A7-CF350E14C03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D3CFCA-6523-4A87-BBDC-39FEEAC8770E}">
      <dsp:nvSpPr>
        <dsp:cNvPr id="0" name=""/>
        <dsp:cNvSpPr/>
      </dsp:nvSpPr>
      <dsp:spPr>
        <a:xfrm>
          <a:off x="0" y="882"/>
          <a:ext cx="6513603" cy="19305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Assigned a </a:t>
          </a:r>
          <a:r>
            <a:rPr lang="en-US" sz="1600" b="1" kern="1200"/>
            <a:t>team leader </a:t>
          </a:r>
          <a:br>
            <a:rPr lang="en-US" sz="1600" kern="1200"/>
          </a:br>
          <a:r>
            <a:rPr lang="en-US" sz="1600" kern="1200"/>
            <a:t>- Track &amp; arrange meeting times – to ensure we were working on time towards our goal</a:t>
          </a:r>
          <a:br>
            <a:rPr lang="en-US" sz="1600" kern="1200"/>
          </a:br>
          <a:r>
            <a:rPr lang="en-US" sz="1600" kern="1200"/>
            <a:t>- Manage work-flow during labs – to ensure that we were making progress during the labs</a:t>
          </a:r>
          <a:br>
            <a:rPr lang="en-US" sz="1600" kern="1200"/>
          </a:br>
          <a:r>
            <a:rPr lang="en-US" sz="1600" kern="1200"/>
            <a:t>- Delegate work – to ensure that everyone has work to do during the lab timings</a:t>
          </a:r>
        </a:p>
      </dsp:txBody>
      <dsp:txXfrm>
        <a:off x="94239" y="95121"/>
        <a:ext cx="6325125" cy="1742022"/>
      </dsp:txXfrm>
    </dsp:sp>
    <dsp:sp modelId="{717253F5-0C4D-4C2F-AEDE-2AB7892C9D22}">
      <dsp:nvSpPr>
        <dsp:cNvPr id="0" name=""/>
        <dsp:cNvSpPr/>
      </dsp:nvSpPr>
      <dsp:spPr>
        <a:xfrm>
          <a:off x="0" y="1977463"/>
          <a:ext cx="6513603" cy="19305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Adopted a</a:t>
          </a:r>
          <a:r>
            <a:rPr lang="en-US" sz="1600" b="1" kern="1200" dirty="0"/>
            <a:t> pair programming strategy</a:t>
          </a:r>
          <a:br>
            <a:rPr lang="en-US" sz="1600" kern="1200" dirty="0"/>
          </a:br>
          <a:r>
            <a:rPr lang="en-US" sz="1600" kern="1200" dirty="0"/>
            <a:t>- Bayesian Localization</a:t>
          </a:r>
          <a:br>
            <a:rPr lang="en-US" sz="1600" kern="1200" dirty="0"/>
          </a:br>
          <a:r>
            <a:rPr lang="en-US" sz="1600" kern="1200" dirty="0"/>
            <a:t>- A* Planning</a:t>
          </a:r>
          <a:br>
            <a:rPr lang="en-US" sz="1600" kern="1200" dirty="0"/>
          </a:br>
          <a:r>
            <a:rPr lang="en-US" sz="1600" kern="1200" dirty="0"/>
            <a:t>- Potential Field for Path Planning</a:t>
          </a:r>
        </a:p>
      </dsp:txBody>
      <dsp:txXfrm>
        <a:off x="94239" y="2071702"/>
        <a:ext cx="6325125" cy="1742022"/>
      </dsp:txXfrm>
    </dsp:sp>
    <dsp:sp modelId="{6DA2DDE7-C133-4EEA-B9A7-CF350E14C03D}">
      <dsp:nvSpPr>
        <dsp:cNvPr id="0" name=""/>
        <dsp:cNvSpPr/>
      </dsp:nvSpPr>
      <dsp:spPr>
        <a:xfrm>
          <a:off x="0" y="3954043"/>
          <a:ext cx="6513603" cy="19305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Project Milestones</a:t>
          </a:r>
          <a:br>
            <a:rPr lang="en-US" sz="1600" kern="1200" dirty="0"/>
          </a:br>
          <a:r>
            <a:rPr lang="en-US" sz="1600" kern="1200" dirty="0"/>
            <a:t>- Early milestone: involved using the </a:t>
          </a:r>
          <a:r>
            <a:rPr lang="en-US" sz="1600" kern="1200" dirty="0" err="1"/>
            <a:t>colour</a:t>
          </a:r>
          <a:r>
            <a:rPr lang="en-US" sz="1600" kern="1200" dirty="0"/>
            <a:t> sensor to distinguish between red and green</a:t>
          </a:r>
        </a:p>
        <a:p>
          <a:pPr marL="0" lvl="0" indent="0" algn="l" defTabSz="711200">
            <a:lnSpc>
              <a:spcPct val="90000"/>
            </a:lnSpc>
            <a:spcBef>
              <a:spcPct val="0"/>
            </a:spcBef>
            <a:spcAft>
              <a:spcPct val="35000"/>
            </a:spcAft>
            <a:buNone/>
          </a:pPr>
          <a:r>
            <a:rPr lang="en-US" sz="1600" kern="1200" dirty="0"/>
            <a:t>- Robot successfully localizing itself in a consistent amount of time</a:t>
          </a:r>
        </a:p>
        <a:p>
          <a:pPr marL="0" lvl="0" indent="0" algn="l" defTabSz="711200">
            <a:lnSpc>
              <a:spcPct val="90000"/>
            </a:lnSpc>
            <a:spcBef>
              <a:spcPct val="0"/>
            </a:spcBef>
            <a:spcAft>
              <a:spcPct val="35000"/>
            </a:spcAft>
            <a:buNone/>
          </a:pPr>
          <a:r>
            <a:rPr lang="en-US" sz="1600" kern="1200" dirty="0"/>
            <a:t>- A* Path Planning reaching its first goal</a:t>
          </a:r>
        </a:p>
        <a:p>
          <a:pPr marL="0" lvl="0" indent="0" algn="l" defTabSz="711200">
            <a:lnSpc>
              <a:spcPct val="90000"/>
            </a:lnSpc>
            <a:spcBef>
              <a:spcPct val="0"/>
            </a:spcBef>
            <a:spcAft>
              <a:spcPct val="35000"/>
            </a:spcAft>
            <a:buNone/>
          </a:pPr>
          <a:r>
            <a:rPr lang="en-US" sz="1600" kern="1200" dirty="0"/>
            <a:t>- Integrating A* Path Planning into the localization implementation</a:t>
          </a:r>
        </a:p>
      </dsp:txBody>
      <dsp:txXfrm>
        <a:off x="94239" y="4048282"/>
        <a:ext cx="6325125" cy="174202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08A61-A8F3-43A8-887E-1D5779F55C4C}" type="datetimeFigureOut">
              <a:rPr lang="en-GB" smtClean="0"/>
              <a:t>25/03/2019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A422CD-6C48-40B4-A9D3-92DBA2C6CDFF}" type="slidenum">
              <a:rPr lang="en-GB" smtClean="0"/>
              <a:t>‹#›</a:t>
            </a:fld>
            <a:endParaRPr lang="en-GB"/>
          </a:p>
        </p:txBody>
      </p:sp>
    </p:spTree>
    <p:extLst>
      <p:ext uri="{BB962C8B-B14F-4D97-AF65-F5344CB8AC3E}">
        <p14:creationId xmlns:p14="http://schemas.microsoft.com/office/powerpoint/2010/main" val="472761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sng" strike="noStrike" kern="1200" dirty="0">
                <a:solidFill>
                  <a:schemeClr val="tx1"/>
                </a:solidFill>
                <a:effectLst/>
                <a:latin typeface="+mn-lt"/>
                <a:ea typeface="+mn-ea"/>
                <a:cs typeface="+mn-cs"/>
              </a:rPr>
              <a:t>RGP Presentation</a:t>
            </a:r>
            <a:endParaRPr lang="en-GB" sz="1200" b="0" i="0" u="none" strike="noStrike" kern="1200" dirty="0">
              <a:solidFill>
                <a:schemeClr val="tx1"/>
              </a:solidFill>
              <a:effectLst/>
              <a:latin typeface="+mn-lt"/>
              <a:ea typeface="+mn-ea"/>
              <a:cs typeface="+mn-cs"/>
            </a:endParaRPr>
          </a:p>
          <a:p>
            <a:pPr rtl="0"/>
            <a:br>
              <a:rPr lang="en-GB" dirty="0"/>
            </a:br>
            <a:r>
              <a:rPr lang="en-GB" sz="1200" b="1" i="0" u="none" strike="noStrike" kern="1200" dirty="0">
                <a:solidFill>
                  <a:schemeClr val="tx1"/>
                </a:solidFill>
                <a:effectLst/>
                <a:latin typeface="+mn-lt"/>
                <a:ea typeface="+mn-ea"/>
                <a:cs typeface="+mn-cs"/>
              </a:rPr>
              <a:t>Physical Robot Design</a:t>
            </a:r>
            <a:r>
              <a:rPr lang="en-GB" sz="1200" b="0" i="0" u="none" strike="noStrike" kern="1200" dirty="0">
                <a:solidFill>
                  <a:schemeClr val="tx1"/>
                </a:solidFill>
                <a:effectLst/>
                <a:latin typeface="+mn-lt"/>
                <a:ea typeface="+mn-ea"/>
                <a:cs typeface="+mn-cs"/>
              </a:rPr>
              <a:t> - The design of our robot is meant to be as compact as possible. This meant that all loose wiring has been hidden away so as not to collide with any obstacles in any way. </a:t>
            </a:r>
          </a:p>
          <a:p>
            <a:pPr rtl="0"/>
            <a:br>
              <a:rPr lang="en-GB" dirty="0"/>
            </a:br>
            <a:br>
              <a:rPr lang="en-GB" dirty="0"/>
            </a:br>
            <a:r>
              <a:rPr lang="en-GB" sz="1200" b="1" i="0" u="none" strike="noStrike" kern="1200" dirty="0">
                <a:solidFill>
                  <a:schemeClr val="tx1"/>
                </a:solidFill>
                <a:effectLst/>
                <a:latin typeface="+mn-lt"/>
                <a:ea typeface="+mn-ea"/>
                <a:cs typeface="+mn-cs"/>
              </a:rPr>
              <a:t>Gyro sensor (No longer used)</a:t>
            </a:r>
            <a:r>
              <a:rPr lang="en-GB" sz="1200" b="0" i="0" u="none" strike="noStrike" kern="1200" dirty="0">
                <a:solidFill>
                  <a:schemeClr val="tx1"/>
                </a:solidFill>
                <a:effectLst/>
                <a:latin typeface="+mn-lt"/>
                <a:ea typeface="+mn-ea"/>
                <a:cs typeface="+mn-cs"/>
              </a:rPr>
              <a:t> - Our Gyro Sensor was placed so that it is directly above the axle of the wheels so that any rotation measurement is accurate and sensitive. However this placement meant that it would cover up the screen of the robot, making it difficult to get measurements from test runs. Therefore we decided to place the Gyro Sensor on a movable frame. We could then lift up the gyro once it has finished to easily retrieve readings.</a:t>
            </a:r>
          </a:p>
          <a:p>
            <a:pPr rtl="0"/>
            <a:br>
              <a:rPr lang="en-GB" dirty="0"/>
            </a:br>
            <a:br>
              <a:rPr lang="en-GB" dirty="0"/>
            </a:br>
            <a:r>
              <a:rPr lang="en-GB" sz="1200" b="1" i="0" u="none" strike="noStrike" kern="1200" dirty="0">
                <a:solidFill>
                  <a:schemeClr val="tx1"/>
                </a:solidFill>
                <a:effectLst/>
                <a:latin typeface="+mn-lt"/>
                <a:ea typeface="+mn-ea"/>
                <a:cs typeface="+mn-cs"/>
              </a:rPr>
              <a:t>Colour sensor</a:t>
            </a:r>
            <a:r>
              <a:rPr lang="en-GB" sz="1200" b="0" i="0" u="none" strike="noStrike" kern="1200" dirty="0">
                <a:solidFill>
                  <a:schemeClr val="tx1"/>
                </a:solidFill>
                <a:effectLst/>
                <a:latin typeface="+mn-lt"/>
                <a:ea typeface="+mn-ea"/>
                <a:cs typeface="+mn-cs"/>
              </a:rPr>
              <a:t> - We wanted the colour sensor to be in a central position at the front of the robot so that it could easily read the colours placed in the garage, as opposed to being placed at the back of the robot, where it would rely on the coloured paper being placed further back. This also meant that the wheels would pull the paper backwards when it hit the wall as the wheels turn on the spot.</a:t>
            </a:r>
          </a:p>
          <a:p>
            <a:pPr rtl="0"/>
            <a:br>
              <a:rPr lang="en-GB" dirty="0"/>
            </a:br>
            <a:br>
              <a:rPr lang="en-GB" dirty="0"/>
            </a:br>
            <a:r>
              <a:rPr lang="en-GB" sz="1200" b="1" i="0" u="none" strike="noStrike" kern="1200" dirty="0">
                <a:solidFill>
                  <a:schemeClr val="tx1"/>
                </a:solidFill>
                <a:effectLst/>
                <a:latin typeface="+mn-lt"/>
                <a:ea typeface="+mn-ea"/>
                <a:cs typeface="+mn-cs"/>
              </a:rPr>
              <a:t>Motors </a:t>
            </a:r>
            <a:r>
              <a:rPr lang="en-GB" sz="1200" b="0" i="0" u="none" strike="noStrike" kern="1200" dirty="0">
                <a:solidFill>
                  <a:schemeClr val="tx1"/>
                </a:solidFill>
                <a:effectLst/>
                <a:latin typeface="+mn-lt"/>
                <a:ea typeface="+mn-ea"/>
                <a:cs typeface="+mn-cs"/>
              </a:rPr>
              <a:t>- The two motors were placed as close to each other as possible to make it so that it has the smallest form factor. This was to reduce the chance of the robot hitting an obstacle as it is navigating the arena. We used differential drive </a:t>
            </a:r>
          </a:p>
          <a:p>
            <a:pPr rtl="0"/>
            <a:br>
              <a:rPr lang="en-GB" dirty="0"/>
            </a:br>
            <a:br>
              <a:rPr lang="en-GB" dirty="0"/>
            </a:br>
            <a:r>
              <a:rPr lang="en-GB" sz="1200" b="1" i="0" u="none" strike="noStrike" kern="1200" dirty="0">
                <a:solidFill>
                  <a:schemeClr val="tx1"/>
                </a:solidFill>
                <a:effectLst/>
                <a:latin typeface="+mn-lt"/>
                <a:ea typeface="+mn-ea"/>
                <a:cs typeface="+mn-cs"/>
              </a:rPr>
              <a:t>Touch sensor</a:t>
            </a:r>
            <a:r>
              <a:rPr lang="en-GB" sz="1200" b="0" i="0" u="none" strike="noStrike" kern="1200" dirty="0">
                <a:solidFill>
                  <a:schemeClr val="tx1"/>
                </a:solidFill>
                <a:effectLst/>
                <a:latin typeface="+mn-lt"/>
                <a:ea typeface="+mn-ea"/>
                <a:cs typeface="+mn-cs"/>
              </a:rPr>
              <a:t> - Initially we used two touch sensors - one on either side of the robot so that when it collides with the back of the garage, both would have to be pressed for the colour sensor to be used. This was so that we can ensure the robot would be perpendicular with the back of the garage when it touches. However, a problem we faced was that it required too much force to press both of them and with the robot’s small wheels, this was not possible most of the time. Therefore, we decided to have just one touch sensor placed centrally in front of the robot so that it could be pressed with ease. The alignment problem would be solved easily by the Planning algorithm.</a:t>
            </a:r>
          </a:p>
          <a:p>
            <a:br>
              <a:rPr lang="en-GB" dirty="0"/>
            </a:br>
            <a:endParaRPr lang="en-GB" dirty="0"/>
          </a:p>
        </p:txBody>
      </p:sp>
      <p:sp>
        <p:nvSpPr>
          <p:cNvPr id="4" name="Slide Number Placeholder 3"/>
          <p:cNvSpPr>
            <a:spLocks noGrp="1"/>
          </p:cNvSpPr>
          <p:nvPr>
            <p:ph type="sldNum" sz="quarter" idx="5"/>
          </p:nvPr>
        </p:nvSpPr>
        <p:spPr/>
        <p:txBody>
          <a:bodyPr/>
          <a:lstStyle/>
          <a:p>
            <a:fld id="{EEA422CD-6C48-40B4-A9D3-92DBA2C6CDFF}" type="slidenum">
              <a:rPr lang="en-GB" smtClean="0"/>
              <a:t>2</a:t>
            </a:fld>
            <a:endParaRPr lang="en-GB"/>
          </a:p>
        </p:txBody>
      </p:sp>
    </p:spTree>
    <p:extLst>
      <p:ext uri="{BB962C8B-B14F-4D97-AF65-F5344CB8AC3E}">
        <p14:creationId xmlns:p14="http://schemas.microsoft.com/office/powerpoint/2010/main" val="1498175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having spent the first semester working on the Line Follower Project, we were all able to understand the strengths of every individual in our team, this made it easier to be able to assign tasks. We first appointed a group leader as we thought this semester project was quite challenging as it had different sections, i.e. the localization and path planning, which would then make sure we were working efficiently. After having agreed on I to become a team leader, we then started to discuss the tasks at hand. We split into two groups where two of us started to implement the part of localization that required us to convert the barcode into an array, the other two started of to figure out ways to actually use the values gained from the barcode, in order to localise the robot. For the path planning, we split into two groups. It was </a:t>
            </a:r>
            <a:r>
              <a:rPr lang="en-GB" dirty="0" err="1"/>
              <a:t>Efe</a:t>
            </a:r>
            <a:r>
              <a:rPr lang="en-GB" dirty="0"/>
              <a:t> and I who worked on A* Planning together and Christian and Kiem who worked on potential field. We split the team up for path planning and worked on the two different algorithms rather than one because half of us were more confident in the respective algorithms so we wanted to work on the areas that we each thought would make progress in. </a:t>
            </a:r>
          </a:p>
          <a:p>
            <a:endParaRPr lang="en-GB" dirty="0"/>
          </a:p>
          <a:p>
            <a:pPr marL="171450" indent="-171450">
              <a:buFontTx/>
              <a:buChar char="-"/>
            </a:pPr>
            <a:r>
              <a:rPr lang="en-GB" dirty="0"/>
              <a:t>Reflect upon first semester - understanding eachother strengths</a:t>
            </a:r>
          </a:p>
          <a:p>
            <a:pPr marL="171450" indent="-171450">
              <a:buFontTx/>
              <a:buChar char="-"/>
            </a:pPr>
            <a:r>
              <a:rPr lang="en-GB" dirty="0"/>
              <a:t>Team Leader – benefits from having a team leader</a:t>
            </a:r>
          </a:p>
          <a:p>
            <a:pPr marL="171450" indent="-171450">
              <a:buFontTx/>
              <a:buChar char="-"/>
            </a:pPr>
            <a:r>
              <a:rPr lang="en-GB" dirty="0"/>
              <a:t>Split into two groups 1) Kiem and I </a:t>
            </a:r>
            <a:r>
              <a:rPr lang="en-GB" dirty="0">
                <a:sym typeface="Wingdings" panose="05000000000000000000" pitchFamily="2" charset="2"/>
              </a:rPr>
              <a:t> starting to implement the barcode, splitting it into an array </a:t>
            </a:r>
            <a:r>
              <a:rPr lang="en-GB" dirty="0"/>
              <a:t>2) Chris and </a:t>
            </a:r>
            <a:r>
              <a:rPr lang="en-GB" dirty="0" err="1"/>
              <a:t>Efe</a:t>
            </a:r>
            <a:r>
              <a:rPr lang="en-GB" dirty="0"/>
              <a:t> </a:t>
            </a:r>
            <a:r>
              <a:rPr lang="en-GB" dirty="0">
                <a:sym typeface="Wingdings" panose="05000000000000000000" pitchFamily="2" charset="2"/>
              </a:rPr>
              <a:t> starting to understand how to use this to find out where we were</a:t>
            </a:r>
          </a:p>
          <a:p>
            <a:pPr marL="171450" indent="-171450">
              <a:buFontTx/>
              <a:buChar char="-"/>
            </a:pPr>
            <a:r>
              <a:rPr lang="en-GB" dirty="0">
                <a:sym typeface="Wingdings" panose="05000000000000000000" pitchFamily="2" charset="2"/>
              </a:rPr>
              <a:t>Split into two groups 1) </a:t>
            </a:r>
            <a:r>
              <a:rPr lang="en-GB" dirty="0" err="1">
                <a:sym typeface="Wingdings" panose="05000000000000000000" pitchFamily="2" charset="2"/>
              </a:rPr>
              <a:t>Efe</a:t>
            </a:r>
            <a:r>
              <a:rPr lang="en-GB" dirty="0">
                <a:sym typeface="Wingdings" panose="05000000000000000000" pitchFamily="2" charset="2"/>
              </a:rPr>
              <a:t> and I  start to understand &amp; implement A* Planning 2) Chris and Kiem  start to understand &amp; implement Potential Field </a:t>
            </a:r>
          </a:p>
          <a:p>
            <a:pPr marL="171450" indent="-171450">
              <a:buFontTx/>
              <a:buChar char="-"/>
            </a:pPr>
            <a:r>
              <a:rPr lang="en-GB" dirty="0">
                <a:sym typeface="Wingdings" panose="05000000000000000000" pitchFamily="2" charset="2"/>
              </a:rPr>
              <a:t>Started group working on path planning, this involved testing and debugging the implementation </a:t>
            </a:r>
          </a:p>
          <a:p>
            <a:pPr marL="171450" indent="-171450">
              <a:buFontTx/>
              <a:buChar char="-"/>
            </a:pPr>
            <a:endParaRPr lang="en-GB" dirty="0"/>
          </a:p>
          <a:p>
            <a:endParaRPr lang="en-GB" dirty="0"/>
          </a:p>
        </p:txBody>
      </p:sp>
      <p:sp>
        <p:nvSpPr>
          <p:cNvPr id="4" name="Slide Number Placeholder 3"/>
          <p:cNvSpPr>
            <a:spLocks noGrp="1"/>
          </p:cNvSpPr>
          <p:nvPr>
            <p:ph type="sldNum" sz="quarter" idx="5"/>
          </p:nvPr>
        </p:nvSpPr>
        <p:spPr/>
        <p:txBody>
          <a:bodyPr/>
          <a:lstStyle/>
          <a:p>
            <a:fld id="{EEA422CD-6C48-40B4-A9D3-92DBA2C6CDFF}" type="slidenum">
              <a:rPr lang="en-GB" smtClean="0"/>
              <a:t>9</a:t>
            </a:fld>
            <a:endParaRPr lang="en-GB"/>
          </a:p>
        </p:txBody>
      </p:sp>
    </p:spTree>
    <p:extLst>
      <p:ext uri="{BB962C8B-B14F-4D97-AF65-F5344CB8AC3E}">
        <p14:creationId xmlns:p14="http://schemas.microsoft.com/office/powerpoint/2010/main" val="331411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A422CD-6C48-40B4-A9D3-92DBA2C6CDFF}" type="slidenum">
              <a:rPr lang="en-GB" smtClean="0"/>
              <a:t>10</a:t>
            </a:fld>
            <a:endParaRPr lang="en-GB"/>
          </a:p>
        </p:txBody>
      </p:sp>
    </p:spTree>
    <p:extLst>
      <p:ext uri="{BB962C8B-B14F-4D97-AF65-F5344CB8AC3E}">
        <p14:creationId xmlns:p14="http://schemas.microsoft.com/office/powerpoint/2010/main" val="157181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611BC-3580-4EBF-8A6E-8DFF217868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97A37B7-6A1D-43CF-AC4C-BD4FCF0B7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FE1F114-03A0-4992-B4A4-FAA28620CC83}"/>
              </a:ext>
            </a:extLst>
          </p:cNvPr>
          <p:cNvSpPr>
            <a:spLocks noGrp="1"/>
          </p:cNvSpPr>
          <p:nvPr>
            <p:ph type="dt" sz="half" idx="10"/>
          </p:nvPr>
        </p:nvSpPr>
        <p:spPr/>
        <p:txBody>
          <a:bodyPr/>
          <a:lstStyle/>
          <a:p>
            <a:fld id="{BE251D0E-D4C7-4270-9811-6A3D07F871EA}" type="datetimeFigureOut">
              <a:rPr lang="en-GB" smtClean="0"/>
              <a:t>25/03/2019</a:t>
            </a:fld>
            <a:endParaRPr lang="en-GB"/>
          </a:p>
        </p:txBody>
      </p:sp>
      <p:sp>
        <p:nvSpPr>
          <p:cNvPr id="5" name="Footer Placeholder 4">
            <a:extLst>
              <a:ext uri="{FF2B5EF4-FFF2-40B4-BE49-F238E27FC236}">
                <a16:creationId xmlns:a16="http://schemas.microsoft.com/office/drawing/2014/main" id="{3F411C01-EB1E-41E3-9BA7-7CB7F6FF83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9C6B34-15E0-4AA2-BBA8-ECC05A705FF8}"/>
              </a:ext>
            </a:extLst>
          </p:cNvPr>
          <p:cNvSpPr>
            <a:spLocks noGrp="1"/>
          </p:cNvSpPr>
          <p:nvPr>
            <p:ph type="sldNum" sz="quarter" idx="12"/>
          </p:nvPr>
        </p:nvSpPr>
        <p:spPr/>
        <p:txBody>
          <a:bodyPr/>
          <a:lstStyle/>
          <a:p>
            <a:fld id="{FE7258BF-072D-47AF-969C-6E0372CB47DD}" type="slidenum">
              <a:rPr lang="en-GB" smtClean="0"/>
              <a:t>‹#›</a:t>
            </a:fld>
            <a:endParaRPr lang="en-GB"/>
          </a:p>
        </p:txBody>
      </p:sp>
    </p:spTree>
    <p:extLst>
      <p:ext uri="{BB962C8B-B14F-4D97-AF65-F5344CB8AC3E}">
        <p14:creationId xmlns:p14="http://schemas.microsoft.com/office/powerpoint/2010/main" val="827015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092B-C904-42CD-9F9E-F53889AFFC3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471E4D-D7E1-4BEA-9675-1A7345DF54F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B1093-FEE9-484E-BBC1-D8FF7F8E233E}"/>
              </a:ext>
            </a:extLst>
          </p:cNvPr>
          <p:cNvSpPr>
            <a:spLocks noGrp="1"/>
          </p:cNvSpPr>
          <p:nvPr>
            <p:ph type="dt" sz="half" idx="10"/>
          </p:nvPr>
        </p:nvSpPr>
        <p:spPr/>
        <p:txBody>
          <a:bodyPr/>
          <a:lstStyle/>
          <a:p>
            <a:fld id="{BE251D0E-D4C7-4270-9811-6A3D07F871EA}" type="datetimeFigureOut">
              <a:rPr lang="en-GB" smtClean="0"/>
              <a:t>25/03/2019</a:t>
            </a:fld>
            <a:endParaRPr lang="en-GB"/>
          </a:p>
        </p:txBody>
      </p:sp>
      <p:sp>
        <p:nvSpPr>
          <p:cNvPr id="5" name="Footer Placeholder 4">
            <a:extLst>
              <a:ext uri="{FF2B5EF4-FFF2-40B4-BE49-F238E27FC236}">
                <a16:creationId xmlns:a16="http://schemas.microsoft.com/office/drawing/2014/main" id="{F0C91103-0278-4BD9-9A83-71A007CF17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891567-D833-4209-B2E6-621849D103D6}"/>
              </a:ext>
            </a:extLst>
          </p:cNvPr>
          <p:cNvSpPr>
            <a:spLocks noGrp="1"/>
          </p:cNvSpPr>
          <p:nvPr>
            <p:ph type="sldNum" sz="quarter" idx="12"/>
          </p:nvPr>
        </p:nvSpPr>
        <p:spPr/>
        <p:txBody>
          <a:bodyPr/>
          <a:lstStyle/>
          <a:p>
            <a:fld id="{FE7258BF-072D-47AF-969C-6E0372CB47DD}" type="slidenum">
              <a:rPr lang="en-GB" smtClean="0"/>
              <a:t>‹#›</a:t>
            </a:fld>
            <a:endParaRPr lang="en-GB"/>
          </a:p>
        </p:txBody>
      </p:sp>
    </p:spTree>
    <p:extLst>
      <p:ext uri="{BB962C8B-B14F-4D97-AF65-F5344CB8AC3E}">
        <p14:creationId xmlns:p14="http://schemas.microsoft.com/office/powerpoint/2010/main" val="419969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1BB643-9EFF-41AB-987A-5F9FBDAAC9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EED081-1B23-490F-8AD5-09DD1B54727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D5C3FB-C64B-4E54-8912-69D08B05EF16}"/>
              </a:ext>
            </a:extLst>
          </p:cNvPr>
          <p:cNvSpPr>
            <a:spLocks noGrp="1"/>
          </p:cNvSpPr>
          <p:nvPr>
            <p:ph type="dt" sz="half" idx="10"/>
          </p:nvPr>
        </p:nvSpPr>
        <p:spPr/>
        <p:txBody>
          <a:bodyPr/>
          <a:lstStyle/>
          <a:p>
            <a:fld id="{BE251D0E-D4C7-4270-9811-6A3D07F871EA}" type="datetimeFigureOut">
              <a:rPr lang="en-GB" smtClean="0"/>
              <a:t>25/03/2019</a:t>
            </a:fld>
            <a:endParaRPr lang="en-GB"/>
          </a:p>
        </p:txBody>
      </p:sp>
      <p:sp>
        <p:nvSpPr>
          <p:cNvPr id="5" name="Footer Placeholder 4">
            <a:extLst>
              <a:ext uri="{FF2B5EF4-FFF2-40B4-BE49-F238E27FC236}">
                <a16:creationId xmlns:a16="http://schemas.microsoft.com/office/drawing/2014/main" id="{1FF4E20C-F823-4552-B11A-BCCE99B84B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88308F-4291-43D9-9337-654889162B91}"/>
              </a:ext>
            </a:extLst>
          </p:cNvPr>
          <p:cNvSpPr>
            <a:spLocks noGrp="1"/>
          </p:cNvSpPr>
          <p:nvPr>
            <p:ph type="sldNum" sz="quarter" idx="12"/>
          </p:nvPr>
        </p:nvSpPr>
        <p:spPr/>
        <p:txBody>
          <a:bodyPr/>
          <a:lstStyle/>
          <a:p>
            <a:fld id="{FE7258BF-072D-47AF-969C-6E0372CB47DD}" type="slidenum">
              <a:rPr lang="en-GB" smtClean="0"/>
              <a:t>‹#›</a:t>
            </a:fld>
            <a:endParaRPr lang="en-GB"/>
          </a:p>
        </p:txBody>
      </p:sp>
    </p:spTree>
    <p:extLst>
      <p:ext uri="{BB962C8B-B14F-4D97-AF65-F5344CB8AC3E}">
        <p14:creationId xmlns:p14="http://schemas.microsoft.com/office/powerpoint/2010/main" val="387409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1D1EA-9F28-4F3D-97F7-D54D8B02F1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60D7B53-0650-42D2-A1C4-F707276382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BC2DF2-1DD4-40FB-9B34-3D9DB88DA92C}"/>
              </a:ext>
            </a:extLst>
          </p:cNvPr>
          <p:cNvSpPr>
            <a:spLocks noGrp="1"/>
          </p:cNvSpPr>
          <p:nvPr>
            <p:ph type="dt" sz="half" idx="10"/>
          </p:nvPr>
        </p:nvSpPr>
        <p:spPr/>
        <p:txBody>
          <a:bodyPr/>
          <a:lstStyle/>
          <a:p>
            <a:fld id="{BE251D0E-D4C7-4270-9811-6A3D07F871EA}" type="datetimeFigureOut">
              <a:rPr lang="en-GB" smtClean="0"/>
              <a:t>25/03/2019</a:t>
            </a:fld>
            <a:endParaRPr lang="en-GB"/>
          </a:p>
        </p:txBody>
      </p:sp>
      <p:sp>
        <p:nvSpPr>
          <p:cNvPr id="5" name="Footer Placeholder 4">
            <a:extLst>
              <a:ext uri="{FF2B5EF4-FFF2-40B4-BE49-F238E27FC236}">
                <a16:creationId xmlns:a16="http://schemas.microsoft.com/office/drawing/2014/main" id="{F8519B0C-C1F6-468E-9590-F0D95F03C9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FAE842-C639-47BF-9260-378C77D3DEC1}"/>
              </a:ext>
            </a:extLst>
          </p:cNvPr>
          <p:cNvSpPr>
            <a:spLocks noGrp="1"/>
          </p:cNvSpPr>
          <p:nvPr>
            <p:ph type="sldNum" sz="quarter" idx="12"/>
          </p:nvPr>
        </p:nvSpPr>
        <p:spPr/>
        <p:txBody>
          <a:bodyPr/>
          <a:lstStyle/>
          <a:p>
            <a:fld id="{FE7258BF-072D-47AF-969C-6E0372CB47DD}" type="slidenum">
              <a:rPr lang="en-GB" smtClean="0"/>
              <a:t>‹#›</a:t>
            </a:fld>
            <a:endParaRPr lang="en-GB"/>
          </a:p>
        </p:txBody>
      </p:sp>
    </p:spTree>
    <p:extLst>
      <p:ext uri="{BB962C8B-B14F-4D97-AF65-F5344CB8AC3E}">
        <p14:creationId xmlns:p14="http://schemas.microsoft.com/office/powerpoint/2010/main" val="2199365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211C-7FDF-4D19-9480-6F2C7C1D68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B6943F0-E166-42BF-BBEC-9F98FA8977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C3D82E-75FE-4296-B721-D76F0115A5D0}"/>
              </a:ext>
            </a:extLst>
          </p:cNvPr>
          <p:cNvSpPr>
            <a:spLocks noGrp="1"/>
          </p:cNvSpPr>
          <p:nvPr>
            <p:ph type="dt" sz="half" idx="10"/>
          </p:nvPr>
        </p:nvSpPr>
        <p:spPr/>
        <p:txBody>
          <a:bodyPr/>
          <a:lstStyle/>
          <a:p>
            <a:fld id="{BE251D0E-D4C7-4270-9811-6A3D07F871EA}" type="datetimeFigureOut">
              <a:rPr lang="en-GB" smtClean="0"/>
              <a:t>25/03/2019</a:t>
            </a:fld>
            <a:endParaRPr lang="en-GB"/>
          </a:p>
        </p:txBody>
      </p:sp>
      <p:sp>
        <p:nvSpPr>
          <p:cNvPr id="5" name="Footer Placeholder 4">
            <a:extLst>
              <a:ext uri="{FF2B5EF4-FFF2-40B4-BE49-F238E27FC236}">
                <a16:creationId xmlns:a16="http://schemas.microsoft.com/office/drawing/2014/main" id="{F1A70583-15F5-4F7D-84EA-7CF73A3652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7B7AC3-8C95-4808-86B5-77B8625FE6C5}"/>
              </a:ext>
            </a:extLst>
          </p:cNvPr>
          <p:cNvSpPr>
            <a:spLocks noGrp="1"/>
          </p:cNvSpPr>
          <p:nvPr>
            <p:ph type="sldNum" sz="quarter" idx="12"/>
          </p:nvPr>
        </p:nvSpPr>
        <p:spPr/>
        <p:txBody>
          <a:bodyPr/>
          <a:lstStyle/>
          <a:p>
            <a:fld id="{FE7258BF-072D-47AF-969C-6E0372CB47DD}" type="slidenum">
              <a:rPr lang="en-GB" smtClean="0"/>
              <a:t>‹#›</a:t>
            </a:fld>
            <a:endParaRPr lang="en-GB"/>
          </a:p>
        </p:txBody>
      </p:sp>
    </p:spTree>
    <p:extLst>
      <p:ext uri="{BB962C8B-B14F-4D97-AF65-F5344CB8AC3E}">
        <p14:creationId xmlns:p14="http://schemas.microsoft.com/office/powerpoint/2010/main" val="128149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08A9-262B-48BD-B910-2703FD3C068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3B5CB61-26FF-4226-85F9-6559FE8781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F9FF455-652C-4AAA-821E-882AA71D06B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B138F3A-267B-40A4-92E5-04DFAD271873}"/>
              </a:ext>
            </a:extLst>
          </p:cNvPr>
          <p:cNvSpPr>
            <a:spLocks noGrp="1"/>
          </p:cNvSpPr>
          <p:nvPr>
            <p:ph type="dt" sz="half" idx="10"/>
          </p:nvPr>
        </p:nvSpPr>
        <p:spPr/>
        <p:txBody>
          <a:bodyPr/>
          <a:lstStyle/>
          <a:p>
            <a:fld id="{BE251D0E-D4C7-4270-9811-6A3D07F871EA}" type="datetimeFigureOut">
              <a:rPr lang="en-GB" smtClean="0"/>
              <a:t>25/03/2019</a:t>
            </a:fld>
            <a:endParaRPr lang="en-GB"/>
          </a:p>
        </p:txBody>
      </p:sp>
      <p:sp>
        <p:nvSpPr>
          <p:cNvPr id="6" name="Footer Placeholder 5">
            <a:extLst>
              <a:ext uri="{FF2B5EF4-FFF2-40B4-BE49-F238E27FC236}">
                <a16:creationId xmlns:a16="http://schemas.microsoft.com/office/drawing/2014/main" id="{F14908DD-911E-4184-AAAC-4D5DDF0D185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B27362-7D00-4B10-9263-0C890A25185D}"/>
              </a:ext>
            </a:extLst>
          </p:cNvPr>
          <p:cNvSpPr>
            <a:spLocks noGrp="1"/>
          </p:cNvSpPr>
          <p:nvPr>
            <p:ph type="sldNum" sz="quarter" idx="12"/>
          </p:nvPr>
        </p:nvSpPr>
        <p:spPr/>
        <p:txBody>
          <a:bodyPr/>
          <a:lstStyle/>
          <a:p>
            <a:fld id="{FE7258BF-072D-47AF-969C-6E0372CB47DD}" type="slidenum">
              <a:rPr lang="en-GB" smtClean="0"/>
              <a:t>‹#›</a:t>
            </a:fld>
            <a:endParaRPr lang="en-GB"/>
          </a:p>
        </p:txBody>
      </p:sp>
    </p:spTree>
    <p:extLst>
      <p:ext uri="{BB962C8B-B14F-4D97-AF65-F5344CB8AC3E}">
        <p14:creationId xmlns:p14="http://schemas.microsoft.com/office/powerpoint/2010/main" val="2691555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D556-7E49-43B7-8E3C-3FBE3263AB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0D138D9-EAD0-43DF-BC68-565C7D1C77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E94F82-7F88-4509-935F-D353F72666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69B307C-784F-4F24-99C9-74A567013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04628E-CF74-4FD3-B585-80BF7FB91EB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0313F93-95C2-43C9-889E-4A14CCD3E89E}"/>
              </a:ext>
            </a:extLst>
          </p:cNvPr>
          <p:cNvSpPr>
            <a:spLocks noGrp="1"/>
          </p:cNvSpPr>
          <p:nvPr>
            <p:ph type="dt" sz="half" idx="10"/>
          </p:nvPr>
        </p:nvSpPr>
        <p:spPr/>
        <p:txBody>
          <a:bodyPr/>
          <a:lstStyle/>
          <a:p>
            <a:fld id="{BE251D0E-D4C7-4270-9811-6A3D07F871EA}" type="datetimeFigureOut">
              <a:rPr lang="en-GB" smtClean="0"/>
              <a:t>25/03/2019</a:t>
            </a:fld>
            <a:endParaRPr lang="en-GB"/>
          </a:p>
        </p:txBody>
      </p:sp>
      <p:sp>
        <p:nvSpPr>
          <p:cNvPr id="8" name="Footer Placeholder 7">
            <a:extLst>
              <a:ext uri="{FF2B5EF4-FFF2-40B4-BE49-F238E27FC236}">
                <a16:creationId xmlns:a16="http://schemas.microsoft.com/office/drawing/2014/main" id="{31906FF6-7DDE-458A-B53E-36E5B43D37E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5208693-31C4-415F-B8FB-97A73637468D}"/>
              </a:ext>
            </a:extLst>
          </p:cNvPr>
          <p:cNvSpPr>
            <a:spLocks noGrp="1"/>
          </p:cNvSpPr>
          <p:nvPr>
            <p:ph type="sldNum" sz="quarter" idx="12"/>
          </p:nvPr>
        </p:nvSpPr>
        <p:spPr/>
        <p:txBody>
          <a:bodyPr/>
          <a:lstStyle/>
          <a:p>
            <a:fld id="{FE7258BF-072D-47AF-969C-6E0372CB47DD}" type="slidenum">
              <a:rPr lang="en-GB" smtClean="0"/>
              <a:t>‹#›</a:t>
            </a:fld>
            <a:endParaRPr lang="en-GB"/>
          </a:p>
        </p:txBody>
      </p:sp>
    </p:spTree>
    <p:extLst>
      <p:ext uri="{BB962C8B-B14F-4D97-AF65-F5344CB8AC3E}">
        <p14:creationId xmlns:p14="http://schemas.microsoft.com/office/powerpoint/2010/main" val="1037042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1907-60F5-44E3-9DC4-00419146FF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77F10CD-BC09-4286-A947-2C4A843748D6}"/>
              </a:ext>
            </a:extLst>
          </p:cNvPr>
          <p:cNvSpPr>
            <a:spLocks noGrp="1"/>
          </p:cNvSpPr>
          <p:nvPr>
            <p:ph type="dt" sz="half" idx="10"/>
          </p:nvPr>
        </p:nvSpPr>
        <p:spPr/>
        <p:txBody>
          <a:bodyPr/>
          <a:lstStyle/>
          <a:p>
            <a:fld id="{BE251D0E-D4C7-4270-9811-6A3D07F871EA}" type="datetimeFigureOut">
              <a:rPr lang="en-GB" smtClean="0"/>
              <a:t>25/03/2019</a:t>
            </a:fld>
            <a:endParaRPr lang="en-GB"/>
          </a:p>
        </p:txBody>
      </p:sp>
      <p:sp>
        <p:nvSpPr>
          <p:cNvPr id="4" name="Footer Placeholder 3">
            <a:extLst>
              <a:ext uri="{FF2B5EF4-FFF2-40B4-BE49-F238E27FC236}">
                <a16:creationId xmlns:a16="http://schemas.microsoft.com/office/drawing/2014/main" id="{4A8C3A25-3B74-48F9-B447-C8CB06D8D1F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B583EB2-7D83-4EB2-83AC-E8D7AE8A2289}"/>
              </a:ext>
            </a:extLst>
          </p:cNvPr>
          <p:cNvSpPr>
            <a:spLocks noGrp="1"/>
          </p:cNvSpPr>
          <p:nvPr>
            <p:ph type="sldNum" sz="quarter" idx="12"/>
          </p:nvPr>
        </p:nvSpPr>
        <p:spPr/>
        <p:txBody>
          <a:bodyPr/>
          <a:lstStyle/>
          <a:p>
            <a:fld id="{FE7258BF-072D-47AF-969C-6E0372CB47DD}" type="slidenum">
              <a:rPr lang="en-GB" smtClean="0"/>
              <a:t>‹#›</a:t>
            </a:fld>
            <a:endParaRPr lang="en-GB"/>
          </a:p>
        </p:txBody>
      </p:sp>
    </p:spTree>
    <p:extLst>
      <p:ext uri="{BB962C8B-B14F-4D97-AF65-F5344CB8AC3E}">
        <p14:creationId xmlns:p14="http://schemas.microsoft.com/office/powerpoint/2010/main" val="3381497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5E5A54-EC2B-4B25-B3FE-9C2C55280F91}"/>
              </a:ext>
            </a:extLst>
          </p:cNvPr>
          <p:cNvSpPr>
            <a:spLocks noGrp="1"/>
          </p:cNvSpPr>
          <p:nvPr>
            <p:ph type="dt" sz="half" idx="10"/>
          </p:nvPr>
        </p:nvSpPr>
        <p:spPr/>
        <p:txBody>
          <a:bodyPr/>
          <a:lstStyle/>
          <a:p>
            <a:fld id="{BE251D0E-D4C7-4270-9811-6A3D07F871EA}" type="datetimeFigureOut">
              <a:rPr lang="en-GB" smtClean="0"/>
              <a:t>25/03/2019</a:t>
            </a:fld>
            <a:endParaRPr lang="en-GB"/>
          </a:p>
        </p:txBody>
      </p:sp>
      <p:sp>
        <p:nvSpPr>
          <p:cNvPr id="3" name="Footer Placeholder 2">
            <a:extLst>
              <a:ext uri="{FF2B5EF4-FFF2-40B4-BE49-F238E27FC236}">
                <a16:creationId xmlns:a16="http://schemas.microsoft.com/office/drawing/2014/main" id="{62BAAA94-E6A7-4AB0-AE6C-E9E95731DEA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00D7B14-8355-427A-A112-3719B97F47C4}"/>
              </a:ext>
            </a:extLst>
          </p:cNvPr>
          <p:cNvSpPr>
            <a:spLocks noGrp="1"/>
          </p:cNvSpPr>
          <p:nvPr>
            <p:ph type="sldNum" sz="quarter" idx="12"/>
          </p:nvPr>
        </p:nvSpPr>
        <p:spPr/>
        <p:txBody>
          <a:bodyPr/>
          <a:lstStyle/>
          <a:p>
            <a:fld id="{FE7258BF-072D-47AF-969C-6E0372CB47DD}" type="slidenum">
              <a:rPr lang="en-GB" smtClean="0"/>
              <a:t>‹#›</a:t>
            </a:fld>
            <a:endParaRPr lang="en-GB"/>
          </a:p>
        </p:txBody>
      </p:sp>
    </p:spTree>
    <p:extLst>
      <p:ext uri="{BB962C8B-B14F-4D97-AF65-F5344CB8AC3E}">
        <p14:creationId xmlns:p14="http://schemas.microsoft.com/office/powerpoint/2010/main" val="3621102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F824-2031-47FD-9640-DA0FA013A8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A77512E-9BE8-4001-A771-6DFBFAD35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BB47FFD-17A2-4B19-944E-272F688D3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2EBF22-9D76-4441-8272-EC9E01ECE515}"/>
              </a:ext>
            </a:extLst>
          </p:cNvPr>
          <p:cNvSpPr>
            <a:spLocks noGrp="1"/>
          </p:cNvSpPr>
          <p:nvPr>
            <p:ph type="dt" sz="half" idx="10"/>
          </p:nvPr>
        </p:nvSpPr>
        <p:spPr/>
        <p:txBody>
          <a:bodyPr/>
          <a:lstStyle/>
          <a:p>
            <a:fld id="{BE251D0E-D4C7-4270-9811-6A3D07F871EA}" type="datetimeFigureOut">
              <a:rPr lang="en-GB" smtClean="0"/>
              <a:t>25/03/2019</a:t>
            </a:fld>
            <a:endParaRPr lang="en-GB"/>
          </a:p>
        </p:txBody>
      </p:sp>
      <p:sp>
        <p:nvSpPr>
          <p:cNvPr id="6" name="Footer Placeholder 5">
            <a:extLst>
              <a:ext uri="{FF2B5EF4-FFF2-40B4-BE49-F238E27FC236}">
                <a16:creationId xmlns:a16="http://schemas.microsoft.com/office/drawing/2014/main" id="{230D2539-9222-434E-9B70-8235FA824A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620875-AFB8-4949-98D1-F2495480E807}"/>
              </a:ext>
            </a:extLst>
          </p:cNvPr>
          <p:cNvSpPr>
            <a:spLocks noGrp="1"/>
          </p:cNvSpPr>
          <p:nvPr>
            <p:ph type="sldNum" sz="quarter" idx="12"/>
          </p:nvPr>
        </p:nvSpPr>
        <p:spPr/>
        <p:txBody>
          <a:bodyPr/>
          <a:lstStyle/>
          <a:p>
            <a:fld id="{FE7258BF-072D-47AF-969C-6E0372CB47DD}" type="slidenum">
              <a:rPr lang="en-GB" smtClean="0"/>
              <a:t>‹#›</a:t>
            </a:fld>
            <a:endParaRPr lang="en-GB"/>
          </a:p>
        </p:txBody>
      </p:sp>
    </p:spTree>
    <p:extLst>
      <p:ext uri="{BB962C8B-B14F-4D97-AF65-F5344CB8AC3E}">
        <p14:creationId xmlns:p14="http://schemas.microsoft.com/office/powerpoint/2010/main" val="1143158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687E-58D5-45EC-9591-F9CF8B5E94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9B90D07-34A2-47F3-AC82-BDA94E0E71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749C1BB-9998-44CC-AA64-809C4A757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FCB052-AD24-4988-BCA6-39BF9CB59674}"/>
              </a:ext>
            </a:extLst>
          </p:cNvPr>
          <p:cNvSpPr>
            <a:spLocks noGrp="1"/>
          </p:cNvSpPr>
          <p:nvPr>
            <p:ph type="dt" sz="half" idx="10"/>
          </p:nvPr>
        </p:nvSpPr>
        <p:spPr/>
        <p:txBody>
          <a:bodyPr/>
          <a:lstStyle/>
          <a:p>
            <a:fld id="{BE251D0E-D4C7-4270-9811-6A3D07F871EA}" type="datetimeFigureOut">
              <a:rPr lang="en-GB" smtClean="0"/>
              <a:t>25/03/2019</a:t>
            </a:fld>
            <a:endParaRPr lang="en-GB"/>
          </a:p>
        </p:txBody>
      </p:sp>
      <p:sp>
        <p:nvSpPr>
          <p:cNvPr id="6" name="Footer Placeholder 5">
            <a:extLst>
              <a:ext uri="{FF2B5EF4-FFF2-40B4-BE49-F238E27FC236}">
                <a16:creationId xmlns:a16="http://schemas.microsoft.com/office/drawing/2014/main" id="{9801A4C4-2D0D-4DE1-AB9C-72B10709E1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1B304B-C8B3-4212-B4A3-1374726A4564}"/>
              </a:ext>
            </a:extLst>
          </p:cNvPr>
          <p:cNvSpPr>
            <a:spLocks noGrp="1"/>
          </p:cNvSpPr>
          <p:nvPr>
            <p:ph type="sldNum" sz="quarter" idx="12"/>
          </p:nvPr>
        </p:nvSpPr>
        <p:spPr/>
        <p:txBody>
          <a:bodyPr/>
          <a:lstStyle/>
          <a:p>
            <a:fld id="{FE7258BF-072D-47AF-969C-6E0372CB47DD}" type="slidenum">
              <a:rPr lang="en-GB" smtClean="0"/>
              <a:t>‹#›</a:t>
            </a:fld>
            <a:endParaRPr lang="en-GB"/>
          </a:p>
        </p:txBody>
      </p:sp>
    </p:spTree>
    <p:extLst>
      <p:ext uri="{BB962C8B-B14F-4D97-AF65-F5344CB8AC3E}">
        <p14:creationId xmlns:p14="http://schemas.microsoft.com/office/powerpoint/2010/main" val="2502865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1E227-DFD9-4746-A708-E680A7B541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ECC14A-B91F-4BD0-8C78-767FB10828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A42CE2-090E-429F-A8D3-59FCDFD442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251D0E-D4C7-4270-9811-6A3D07F871EA}" type="datetimeFigureOut">
              <a:rPr lang="en-GB" smtClean="0"/>
              <a:t>25/03/2019</a:t>
            </a:fld>
            <a:endParaRPr lang="en-GB"/>
          </a:p>
        </p:txBody>
      </p:sp>
      <p:sp>
        <p:nvSpPr>
          <p:cNvPr id="5" name="Footer Placeholder 4">
            <a:extLst>
              <a:ext uri="{FF2B5EF4-FFF2-40B4-BE49-F238E27FC236}">
                <a16:creationId xmlns:a16="http://schemas.microsoft.com/office/drawing/2014/main" id="{439436E0-D3E5-4773-BC93-A1B43B022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A28BBF7-1266-4787-8184-99938286ED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7258BF-072D-47AF-969C-6E0372CB47DD}" type="slidenum">
              <a:rPr lang="en-GB" smtClean="0"/>
              <a:t>‹#›</a:t>
            </a:fld>
            <a:endParaRPr lang="en-GB"/>
          </a:p>
        </p:txBody>
      </p:sp>
    </p:spTree>
    <p:extLst>
      <p:ext uri="{BB962C8B-B14F-4D97-AF65-F5344CB8AC3E}">
        <p14:creationId xmlns:p14="http://schemas.microsoft.com/office/powerpoint/2010/main" val="2920337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7C7CD-91CE-4EF8-AB5A-87E4B9045A49}"/>
              </a:ext>
            </a:extLst>
          </p:cNvPr>
          <p:cNvSpPr>
            <a:spLocks noGrp="1"/>
          </p:cNvSpPr>
          <p:nvPr>
            <p:ph type="ctrTitle"/>
          </p:nvPr>
        </p:nvSpPr>
        <p:spPr>
          <a:xfrm>
            <a:off x="1524000" y="1122362"/>
            <a:ext cx="9144000" cy="2840037"/>
          </a:xfrm>
        </p:spPr>
        <p:txBody>
          <a:bodyPr>
            <a:normAutofit/>
          </a:bodyPr>
          <a:lstStyle/>
          <a:p>
            <a:r>
              <a:rPr lang="en-GB" sz="5800" dirty="0"/>
              <a:t>LegoFormers</a:t>
            </a:r>
          </a:p>
        </p:txBody>
      </p:sp>
      <p:sp>
        <p:nvSpPr>
          <p:cNvPr id="3" name="Subtitle 2">
            <a:extLst>
              <a:ext uri="{FF2B5EF4-FFF2-40B4-BE49-F238E27FC236}">
                <a16:creationId xmlns:a16="http://schemas.microsoft.com/office/drawing/2014/main" id="{A8E72E6F-3C14-4134-9830-17C7B245929F}"/>
              </a:ext>
            </a:extLst>
          </p:cNvPr>
          <p:cNvSpPr>
            <a:spLocks noGrp="1"/>
          </p:cNvSpPr>
          <p:nvPr>
            <p:ph type="subTitle" idx="1"/>
          </p:nvPr>
        </p:nvSpPr>
        <p:spPr>
          <a:xfrm>
            <a:off x="1524000" y="4256436"/>
            <a:ext cx="9144000" cy="1600818"/>
          </a:xfrm>
        </p:spPr>
        <p:txBody>
          <a:bodyPr>
            <a:normAutofit/>
          </a:bodyPr>
          <a:lstStyle/>
          <a:p>
            <a:r>
              <a:rPr lang="en-GB" dirty="0">
                <a:solidFill>
                  <a:schemeClr val="accent1"/>
                </a:solidFill>
              </a:rPr>
              <a:t>Christian, Kiem, Amar, </a:t>
            </a:r>
            <a:r>
              <a:rPr lang="en-GB" dirty="0" err="1">
                <a:solidFill>
                  <a:schemeClr val="accent1"/>
                </a:solidFill>
              </a:rPr>
              <a:t>Efe</a:t>
            </a:r>
            <a:endParaRPr lang="en-GB" dirty="0">
              <a:solidFill>
                <a:schemeClr val="accent1"/>
              </a:solidFill>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14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EB2A21-013D-4E9A-949F-E1E83BDA838E}"/>
              </a:ext>
            </a:extLst>
          </p:cNvPr>
          <p:cNvSpPr>
            <a:spLocks noGrp="1"/>
          </p:cNvSpPr>
          <p:nvPr>
            <p:ph type="title"/>
          </p:nvPr>
        </p:nvSpPr>
        <p:spPr>
          <a:xfrm>
            <a:off x="655320" y="365125"/>
            <a:ext cx="9013052" cy="1623312"/>
          </a:xfrm>
        </p:spPr>
        <p:txBody>
          <a:bodyPr anchor="b">
            <a:normAutofit/>
          </a:bodyPr>
          <a:lstStyle/>
          <a:p>
            <a:r>
              <a:rPr lang="en-GB" sz="4000" dirty="0"/>
              <a:t>Conclusions</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79EDA9-EDCF-4ECA-BDC7-CF8D4B4A654A}"/>
              </a:ext>
            </a:extLst>
          </p:cNvPr>
          <p:cNvSpPr>
            <a:spLocks noGrp="1"/>
          </p:cNvSpPr>
          <p:nvPr>
            <p:ph idx="1"/>
          </p:nvPr>
        </p:nvSpPr>
        <p:spPr>
          <a:xfrm>
            <a:off x="655320" y="2644518"/>
            <a:ext cx="9013052" cy="3327251"/>
          </a:xfrm>
        </p:spPr>
        <p:txBody>
          <a:bodyPr>
            <a:normAutofit/>
          </a:bodyPr>
          <a:lstStyle/>
          <a:p>
            <a:r>
              <a:rPr lang="en-GB" sz="2400" dirty="0"/>
              <a:t>Possible Improvements</a:t>
            </a:r>
          </a:p>
          <a:p>
            <a:pPr>
              <a:buFontTx/>
              <a:buChar char="-"/>
            </a:pPr>
            <a:r>
              <a:rPr lang="en-GB" sz="2000" dirty="0"/>
              <a:t>Increase our understanding of potential field in order to be able to implement a complete version  of potential field</a:t>
            </a:r>
          </a:p>
          <a:p>
            <a:pPr>
              <a:buFontTx/>
              <a:buChar char="-"/>
            </a:pPr>
            <a:r>
              <a:rPr lang="en-GB" sz="2000" dirty="0"/>
              <a:t>Version control could have been organised a lot more clearly. Git Hub was used but more as a central location for storing our different versions rather than using the actual features of Git Hub. </a:t>
            </a:r>
          </a:p>
          <a:p>
            <a:endParaRPr lang="en-GB" sz="2000" dirty="0"/>
          </a:p>
        </p:txBody>
      </p:sp>
    </p:spTree>
    <p:extLst>
      <p:ext uri="{BB962C8B-B14F-4D97-AF65-F5344CB8AC3E}">
        <p14:creationId xmlns:p14="http://schemas.microsoft.com/office/powerpoint/2010/main" val="157576216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4F94DE-150A-4044-85DD-5D83481CD929}"/>
              </a:ext>
            </a:extLst>
          </p:cNvPr>
          <p:cNvSpPr>
            <a:spLocks noGrp="1"/>
          </p:cNvSpPr>
          <p:nvPr>
            <p:ph type="title"/>
          </p:nvPr>
        </p:nvSpPr>
        <p:spPr>
          <a:xfrm>
            <a:off x="798257" y="637523"/>
            <a:ext cx="3608896" cy="1690993"/>
          </a:xfrm>
        </p:spPr>
        <p:txBody>
          <a:bodyPr anchor="b">
            <a:normAutofit/>
          </a:bodyPr>
          <a:lstStyle/>
          <a:p>
            <a:r>
              <a:rPr lang="en-GB" sz="3600" dirty="0">
                <a:solidFill>
                  <a:srgbClr val="FFFFFF"/>
                </a:solidFill>
              </a:rPr>
              <a:t>Robot Hardware Design</a:t>
            </a:r>
          </a:p>
        </p:txBody>
      </p:sp>
      <p:pic>
        <p:nvPicPr>
          <p:cNvPr id="7" name="Picture 6" descr="A picture containing indoor, floor&#10;&#10;Description generated with very high confidence">
            <a:extLst>
              <a:ext uri="{FF2B5EF4-FFF2-40B4-BE49-F238E27FC236}">
                <a16:creationId xmlns:a16="http://schemas.microsoft.com/office/drawing/2014/main" id="{711498D3-ECF5-4790-9478-0D5AEC36AD9E}"/>
              </a:ext>
            </a:extLst>
          </p:cNvPr>
          <p:cNvPicPr>
            <a:picLocks noChangeAspect="1"/>
          </p:cNvPicPr>
          <p:nvPr/>
        </p:nvPicPr>
        <p:blipFill rotWithShape="1">
          <a:blip r:embed="rId3">
            <a:extLst>
              <a:ext uri="{28A0092B-C50C-407E-A947-70E740481C1C}">
                <a14:useLocalDpi xmlns:a14="http://schemas.microsoft.com/office/drawing/2010/main" val="0"/>
              </a:ext>
            </a:extLst>
          </a:blip>
          <a:srcRect l="7160" r="29654" b="-6"/>
          <a:stretch/>
        </p:blipFill>
        <p:spPr>
          <a:xfrm>
            <a:off x="4968250" y="325905"/>
            <a:ext cx="2249424" cy="2002611"/>
          </a:xfrm>
          <a:prstGeom prst="rect">
            <a:avLst/>
          </a:prstGeom>
        </p:spPr>
      </p:pic>
      <p:pic>
        <p:nvPicPr>
          <p:cNvPr id="6" name="Picture 5" descr="A picture containing indoor, floor, table, sitting&#10;&#10;Description generated with high confidence">
            <a:extLst>
              <a:ext uri="{FF2B5EF4-FFF2-40B4-BE49-F238E27FC236}">
                <a16:creationId xmlns:a16="http://schemas.microsoft.com/office/drawing/2014/main" id="{404D1370-D39A-44EF-AF60-41F2AD31D3FE}"/>
              </a:ext>
            </a:extLst>
          </p:cNvPr>
          <p:cNvPicPr>
            <a:picLocks noChangeAspect="1"/>
          </p:cNvPicPr>
          <p:nvPr/>
        </p:nvPicPr>
        <p:blipFill rotWithShape="1">
          <a:blip r:embed="rId4">
            <a:extLst>
              <a:ext uri="{28A0092B-C50C-407E-A947-70E740481C1C}">
                <a14:useLocalDpi xmlns:a14="http://schemas.microsoft.com/office/drawing/2010/main" val="0"/>
              </a:ext>
            </a:extLst>
          </a:blip>
          <a:srcRect l="17158" r="19535" b="-2"/>
          <a:stretch/>
        </p:blipFill>
        <p:spPr>
          <a:xfrm>
            <a:off x="7295203" y="325906"/>
            <a:ext cx="2249425" cy="1998723"/>
          </a:xfrm>
          <a:prstGeom prst="rect">
            <a:avLst/>
          </a:prstGeom>
        </p:spPr>
      </p:pic>
      <p:pic>
        <p:nvPicPr>
          <p:cNvPr id="4" name="Content Placeholder 4" descr="A picture containing indoor&#10;&#10;Description generated with very high confidence">
            <a:extLst>
              <a:ext uri="{FF2B5EF4-FFF2-40B4-BE49-F238E27FC236}">
                <a16:creationId xmlns:a16="http://schemas.microsoft.com/office/drawing/2014/main" id="{61A79210-AD1E-447D-AA2D-743119DA89A2}"/>
              </a:ext>
            </a:extLst>
          </p:cNvPr>
          <p:cNvPicPr>
            <a:picLocks noChangeAspect="1"/>
          </p:cNvPicPr>
          <p:nvPr/>
        </p:nvPicPr>
        <p:blipFill rotWithShape="1">
          <a:blip r:embed="rId5">
            <a:extLst>
              <a:ext uri="{28A0092B-C50C-407E-A947-70E740481C1C}">
                <a14:useLocalDpi xmlns:a14="http://schemas.microsoft.com/office/drawing/2010/main" val="0"/>
              </a:ext>
            </a:extLst>
          </a:blip>
          <a:srcRect l="28906" r="8068" b="-6"/>
          <a:stretch/>
        </p:blipFill>
        <p:spPr>
          <a:xfrm>
            <a:off x="9622159" y="329793"/>
            <a:ext cx="2243723" cy="2002611"/>
          </a:xfrm>
          <a:prstGeom prst="rect">
            <a:avLst/>
          </a:prstGeom>
        </p:spPr>
      </p:pic>
      <p:sp>
        <p:nvSpPr>
          <p:cNvPr id="3" name="Content Placeholder 2">
            <a:extLst>
              <a:ext uri="{FF2B5EF4-FFF2-40B4-BE49-F238E27FC236}">
                <a16:creationId xmlns:a16="http://schemas.microsoft.com/office/drawing/2014/main" id="{CDBDBB86-E9A6-4EB0-9BBE-D5F4F33A1991}"/>
              </a:ext>
            </a:extLst>
          </p:cNvPr>
          <p:cNvSpPr>
            <a:spLocks noGrp="1"/>
          </p:cNvSpPr>
          <p:nvPr>
            <p:ph idx="1"/>
          </p:nvPr>
        </p:nvSpPr>
        <p:spPr>
          <a:xfrm>
            <a:off x="798256" y="2474260"/>
            <a:ext cx="3607930" cy="3677158"/>
          </a:xfrm>
        </p:spPr>
        <p:txBody>
          <a:bodyPr anchor="t">
            <a:normAutofit fontScale="85000" lnSpcReduction="10000"/>
          </a:bodyPr>
          <a:lstStyle/>
          <a:p>
            <a:r>
              <a:rPr lang="en-US" sz="2000" dirty="0"/>
              <a:t>Physical Robot Design – a compact design to prevent collision with any obstacles</a:t>
            </a:r>
          </a:p>
          <a:p>
            <a:r>
              <a:rPr lang="en-US" sz="2000" dirty="0" err="1"/>
              <a:t>Colour</a:t>
            </a:r>
            <a:r>
              <a:rPr lang="en-US" sz="2000" dirty="0"/>
              <a:t> Sensor – central position at the front of the robot to allow it to easily read the </a:t>
            </a:r>
            <a:r>
              <a:rPr lang="en-US" sz="2000" dirty="0" err="1"/>
              <a:t>coloured</a:t>
            </a:r>
            <a:r>
              <a:rPr lang="en-US" sz="2000" dirty="0"/>
              <a:t> paper in the garage</a:t>
            </a:r>
          </a:p>
          <a:p>
            <a:r>
              <a:rPr lang="en-US" sz="2000" dirty="0"/>
              <a:t>Motors – placed as close as possible to each other to ensure it has the smallest form factor</a:t>
            </a:r>
          </a:p>
          <a:p>
            <a:r>
              <a:rPr lang="en-US" sz="2000" dirty="0"/>
              <a:t>Touch Sensor – initially two sensors were used but required too much pressure for the push to be registered, so we remodeled the design to only have one sensor </a:t>
            </a:r>
          </a:p>
          <a:p>
            <a:endParaRPr lang="en-GB" sz="2000" dirty="0">
              <a:solidFill>
                <a:srgbClr val="FFFFFF"/>
              </a:solidFill>
            </a:endParaRPr>
          </a:p>
        </p:txBody>
      </p:sp>
      <p:pic>
        <p:nvPicPr>
          <p:cNvPr id="8" name="Picture 7" descr="A picture containing indoor, table&#10;&#10;Description generated with very high confidence">
            <a:extLst>
              <a:ext uri="{FF2B5EF4-FFF2-40B4-BE49-F238E27FC236}">
                <a16:creationId xmlns:a16="http://schemas.microsoft.com/office/drawing/2014/main" id="{80EFC167-6DC2-4226-B8E7-C2103ACAE63B}"/>
              </a:ext>
            </a:extLst>
          </p:cNvPr>
          <p:cNvPicPr>
            <a:picLocks noChangeAspect="1"/>
          </p:cNvPicPr>
          <p:nvPr/>
        </p:nvPicPr>
        <p:blipFill rotWithShape="1">
          <a:blip r:embed="rId6">
            <a:extLst>
              <a:ext uri="{28A0092B-C50C-407E-A947-70E740481C1C}">
                <a14:useLocalDpi xmlns:a14="http://schemas.microsoft.com/office/drawing/2010/main" val="0"/>
              </a:ext>
            </a:extLst>
          </a:blip>
          <a:srcRect l="28529" r="8484" b="2"/>
          <a:stretch/>
        </p:blipFill>
        <p:spPr>
          <a:xfrm>
            <a:off x="4968249" y="2413812"/>
            <a:ext cx="2249424" cy="2008755"/>
          </a:xfrm>
          <a:prstGeom prst="rect">
            <a:avLst/>
          </a:prstGeom>
        </p:spPr>
      </p:pic>
      <p:pic>
        <p:nvPicPr>
          <p:cNvPr id="5" name="Picture 4" descr="A picture containing table&#10;&#10;Description generated with high confidence">
            <a:extLst>
              <a:ext uri="{FF2B5EF4-FFF2-40B4-BE49-F238E27FC236}">
                <a16:creationId xmlns:a16="http://schemas.microsoft.com/office/drawing/2014/main" id="{C4952D59-8B27-45C4-965B-60280CD3008C}"/>
              </a:ext>
            </a:extLst>
          </p:cNvPr>
          <p:cNvPicPr>
            <a:picLocks noChangeAspect="1"/>
          </p:cNvPicPr>
          <p:nvPr/>
        </p:nvPicPr>
        <p:blipFill rotWithShape="1">
          <a:blip r:embed="rId7">
            <a:extLst>
              <a:ext uri="{28A0092B-C50C-407E-A947-70E740481C1C}">
                <a14:useLocalDpi xmlns:a14="http://schemas.microsoft.com/office/drawing/2010/main" val="0"/>
              </a:ext>
            </a:extLst>
          </a:blip>
          <a:srcRect l="13648" r="23364" b="2"/>
          <a:stretch/>
        </p:blipFill>
        <p:spPr>
          <a:xfrm>
            <a:off x="4976656" y="4505579"/>
            <a:ext cx="2249424" cy="2008756"/>
          </a:xfrm>
          <a:prstGeom prst="rect">
            <a:avLst/>
          </a:prstGeom>
        </p:spPr>
      </p:pic>
      <p:pic>
        <p:nvPicPr>
          <p:cNvPr id="9" name="Picture 8" descr="A person on the machine&#10;&#10;Description generated with high confidence">
            <a:extLst>
              <a:ext uri="{FF2B5EF4-FFF2-40B4-BE49-F238E27FC236}">
                <a16:creationId xmlns:a16="http://schemas.microsoft.com/office/drawing/2014/main" id="{8540480A-EE58-40B9-A52F-7BC29F5A4AD1}"/>
              </a:ext>
            </a:extLst>
          </p:cNvPr>
          <p:cNvPicPr>
            <a:picLocks noChangeAspect="1"/>
          </p:cNvPicPr>
          <p:nvPr/>
        </p:nvPicPr>
        <p:blipFill rotWithShape="1">
          <a:blip r:embed="rId8">
            <a:extLst>
              <a:ext uri="{28A0092B-C50C-407E-A947-70E740481C1C}">
                <a14:useLocalDpi xmlns:a14="http://schemas.microsoft.com/office/drawing/2010/main" val="0"/>
              </a:ext>
            </a:extLst>
          </a:blip>
          <a:srcRect l="16266" r="21365" b="1"/>
          <a:stretch/>
        </p:blipFill>
        <p:spPr>
          <a:xfrm>
            <a:off x="7263454" y="2406037"/>
            <a:ext cx="2712396" cy="2446237"/>
          </a:xfrm>
          <a:prstGeom prst="rect">
            <a:avLst/>
          </a:prstGeom>
        </p:spPr>
      </p:pic>
      <p:pic>
        <p:nvPicPr>
          <p:cNvPr id="13" name="Picture 12">
            <a:extLst>
              <a:ext uri="{FF2B5EF4-FFF2-40B4-BE49-F238E27FC236}">
                <a16:creationId xmlns:a16="http://schemas.microsoft.com/office/drawing/2014/main" id="{3FFFD3ED-92F2-466B-A0E6-4277E3E61A79}"/>
              </a:ext>
            </a:extLst>
          </p:cNvPr>
          <p:cNvPicPr>
            <a:picLocks noChangeAspect="1"/>
          </p:cNvPicPr>
          <p:nvPr/>
        </p:nvPicPr>
        <p:blipFill rotWithShape="1">
          <a:blip r:embed="rId9"/>
          <a:srcRect t="11482" b="37130"/>
          <a:stretch/>
        </p:blipFill>
        <p:spPr>
          <a:xfrm>
            <a:off x="9109331" y="4040082"/>
            <a:ext cx="2848155" cy="2602018"/>
          </a:xfrm>
          <a:prstGeom prst="rect">
            <a:avLst/>
          </a:prstGeom>
        </p:spPr>
      </p:pic>
    </p:spTree>
    <p:extLst>
      <p:ext uri="{BB962C8B-B14F-4D97-AF65-F5344CB8AC3E}">
        <p14:creationId xmlns:p14="http://schemas.microsoft.com/office/powerpoint/2010/main" val="128454211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CE4E-E7C5-4C99-B4F5-060BB50577CB}"/>
              </a:ext>
            </a:extLst>
          </p:cNvPr>
          <p:cNvSpPr>
            <a:spLocks noGrp="1"/>
          </p:cNvSpPr>
          <p:nvPr>
            <p:ph type="title"/>
          </p:nvPr>
        </p:nvSpPr>
        <p:spPr>
          <a:xfrm>
            <a:off x="612113" y="259083"/>
            <a:ext cx="10515600" cy="1325563"/>
          </a:xfrm>
          <a:solidFill>
            <a:srgbClr val="4D4D4D"/>
          </a:solidFill>
        </p:spPr>
        <p:txBody>
          <a:bodyPr/>
          <a:lstStyle/>
          <a:p>
            <a:r>
              <a:rPr lang="en-GB" dirty="0">
                <a:solidFill>
                  <a:schemeClr val="bg1"/>
                </a:solidFill>
              </a:rPr>
              <a:t>Robot Hardware Design</a:t>
            </a:r>
          </a:p>
        </p:txBody>
      </p:sp>
      <p:pic>
        <p:nvPicPr>
          <p:cNvPr id="4" name="Content Placeholder 3">
            <a:extLst>
              <a:ext uri="{FF2B5EF4-FFF2-40B4-BE49-F238E27FC236}">
                <a16:creationId xmlns:a16="http://schemas.microsoft.com/office/drawing/2014/main" id="{60AB913E-FEBB-4A7E-8CB8-33FEECC40B5F}"/>
              </a:ext>
            </a:extLst>
          </p:cNvPr>
          <p:cNvPicPr>
            <a:picLocks noGrp="1"/>
          </p:cNvPicPr>
          <p:nvPr>
            <p:ph idx="1"/>
          </p:nvPr>
        </p:nvPicPr>
        <p:blipFill>
          <a:blip r:embed="rId2"/>
          <a:stretch/>
        </p:blipFill>
        <p:spPr>
          <a:xfrm>
            <a:off x="1865692" y="3562502"/>
            <a:ext cx="5762318" cy="4333817"/>
          </a:xfrm>
          <a:prstGeom prst="rect">
            <a:avLst/>
          </a:prstGeom>
          <a:ln>
            <a:noFill/>
          </a:ln>
        </p:spPr>
      </p:pic>
      <p:grpSp>
        <p:nvGrpSpPr>
          <p:cNvPr id="27" name="Group 26">
            <a:extLst>
              <a:ext uri="{FF2B5EF4-FFF2-40B4-BE49-F238E27FC236}">
                <a16:creationId xmlns:a16="http://schemas.microsoft.com/office/drawing/2014/main" id="{2F5E7C6E-6392-44B3-932B-4CCF0EFD6922}"/>
              </a:ext>
            </a:extLst>
          </p:cNvPr>
          <p:cNvGrpSpPr/>
          <p:nvPr/>
        </p:nvGrpSpPr>
        <p:grpSpPr>
          <a:xfrm>
            <a:off x="3127878" y="4168892"/>
            <a:ext cx="3858521" cy="2638778"/>
            <a:chOff x="1293031" y="2500300"/>
            <a:chExt cx="3858521" cy="2638778"/>
          </a:xfrm>
        </p:grpSpPr>
        <p:sp>
          <p:nvSpPr>
            <p:cNvPr id="5" name="Line 3">
              <a:extLst>
                <a:ext uri="{FF2B5EF4-FFF2-40B4-BE49-F238E27FC236}">
                  <a16:creationId xmlns:a16="http://schemas.microsoft.com/office/drawing/2014/main" id="{92D4AE2C-5B55-4E25-829C-FB244D459784}"/>
                </a:ext>
              </a:extLst>
            </p:cNvPr>
            <p:cNvSpPr/>
            <p:nvPr/>
          </p:nvSpPr>
          <p:spPr>
            <a:xfrm>
              <a:off x="3683139" y="3750397"/>
              <a:ext cx="663622" cy="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6" name="TextShape 5">
              <a:extLst>
                <a:ext uri="{FF2B5EF4-FFF2-40B4-BE49-F238E27FC236}">
                  <a16:creationId xmlns:a16="http://schemas.microsoft.com/office/drawing/2014/main" id="{D29F36C9-B0B4-4C3F-A1C1-2EB53FABC172}"/>
                </a:ext>
              </a:extLst>
            </p:cNvPr>
            <p:cNvSpPr txBox="1"/>
            <p:nvPr/>
          </p:nvSpPr>
          <p:spPr>
            <a:xfrm>
              <a:off x="4322025" y="3505459"/>
              <a:ext cx="829527" cy="305838"/>
            </a:xfrm>
            <a:prstGeom prst="rect">
              <a:avLst/>
            </a:prstGeom>
            <a:noFill/>
            <a:ln>
              <a:solidFill>
                <a:srgbClr val="000000"/>
              </a:solidFill>
              <a:custDash/>
            </a:ln>
          </p:spPr>
          <p:txBody>
            <a:bodyPr lIns="81646" tIns="40823" rIns="81646" bIns="40823">
              <a:spAutoFit/>
            </a:bodyPr>
            <a:lstStyle/>
            <a:p>
              <a:r>
                <a:rPr lang="en-US" sz="726" spc="-1">
                  <a:latin typeface="Courier New"/>
                </a:rPr>
                <a:t>Main block unit</a:t>
              </a:r>
              <a:endParaRPr lang="en-US" sz="726" spc="-1">
                <a:latin typeface="Arial"/>
              </a:endParaRPr>
            </a:p>
          </p:txBody>
        </p:sp>
        <p:sp>
          <p:nvSpPr>
            <p:cNvPr id="7" name="Line 6">
              <a:extLst>
                <a:ext uri="{FF2B5EF4-FFF2-40B4-BE49-F238E27FC236}">
                  <a16:creationId xmlns:a16="http://schemas.microsoft.com/office/drawing/2014/main" id="{17E11454-4FE9-4738-B669-FEF9483C8811}"/>
                </a:ext>
              </a:extLst>
            </p:cNvPr>
            <p:cNvSpPr/>
            <p:nvPr/>
          </p:nvSpPr>
          <p:spPr>
            <a:xfrm>
              <a:off x="1429456" y="3894787"/>
              <a:ext cx="995433" cy="1244291"/>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 name="Line 7">
              <a:extLst>
                <a:ext uri="{FF2B5EF4-FFF2-40B4-BE49-F238E27FC236}">
                  <a16:creationId xmlns:a16="http://schemas.microsoft.com/office/drawing/2014/main" id="{251AA3E2-AE91-4C8D-9E9B-080E723A88FA}"/>
                </a:ext>
              </a:extLst>
            </p:cNvPr>
            <p:cNvSpPr/>
            <p:nvPr/>
          </p:nvSpPr>
          <p:spPr>
            <a:xfrm flipV="1">
              <a:off x="2424888" y="4973173"/>
              <a:ext cx="248858" cy="16590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 name="Line 8">
              <a:extLst>
                <a:ext uri="{FF2B5EF4-FFF2-40B4-BE49-F238E27FC236}">
                  <a16:creationId xmlns:a16="http://schemas.microsoft.com/office/drawing/2014/main" id="{8EF17C76-AD9E-45DB-AD80-602C45C12839}"/>
                </a:ext>
              </a:extLst>
            </p:cNvPr>
            <p:cNvSpPr/>
            <p:nvPr/>
          </p:nvSpPr>
          <p:spPr>
            <a:xfrm flipV="1">
              <a:off x="3362341" y="4291915"/>
              <a:ext cx="912480" cy="66362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 name="Line 9">
              <a:extLst>
                <a:ext uri="{FF2B5EF4-FFF2-40B4-BE49-F238E27FC236}">
                  <a16:creationId xmlns:a16="http://schemas.microsoft.com/office/drawing/2014/main" id="{424EEF06-B500-41F8-B17E-A1C9DCAF0097}"/>
                </a:ext>
              </a:extLst>
            </p:cNvPr>
            <p:cNvSpPr/>
            <p:nvPr/>
          </p:nvSpPr>
          <p:spPr>
            <a:xfrm flipH="1" flipV="1">
              <a:off x="3196436" y="4706679"/>
              <a:ext cx="165905" cy="24885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 name="Line 15">
              <a:extLst>
                <a:ext uri="{FF2B5EF4-FFF2-40B4-BE49-F238E27FC236}">
                  <a16:creationId xmlns:a16="http://schemas.microsoft.com/office/drawing/2014/main" id="{D59B572F-772F-45DC-9A26-37BFA5C5153B}"/>
                </a:ext>
              </a:extLst>
            </p:cNvPr>
            <p:cNvSpPr/>
            <p:nvPr/>
          </p:nvSpPr>
          <p:spPr>
            <a:xfrm flipV="1">
              <a:off x="3412357" y="2889689"/>
              <a:ext cx="0" cy="74657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2" name="TextShape 16">
              <a:extLst>
                <a:ext uri="{FF2B5EF4-FFF2-40B4-BE49-F238E27FC236}">
                  <a16:creationId xmlns:a16="http://schemas.microsoft.com/office/drawing/2014/main" id="{E87FEE44-7DC0-46BE-8610-5FA132400902}"/>
                </a:ext>
              </a:extLst>
            </p:cNvPr>
            <p:cNvSpPr txBox="1"/>
            <p:nvPr/>
          </p:nvSpPr>
          <p:spPr>
            <a:xfrm>
              <a:off x="3268375" y="2703987"/>
              <a:ext cx="829527" cy="194141"/>
            </a:xfrm>
            <a:prstGeom prst="rect">
              <a:avLst/>
            </a:prstGeom>
            <a:noFill/>
            <a:ln>
              <a:solidFill>
                <a:srgbClr val="000000"/>
              </a:solidFill>
              <a:custDash/>
            </a:ln>
          </p:spPr>
          <p:txBody>
            <a:bodyPr lIns="81646" tIns="40823" rIns="81646" bIns="40823">
              <a:spAutoFit/>
            </a:bodyPr>
            <a:lstStyle/>
            <a:p>
              <a:r>
                <a:rPr lang="en-US" sz="726" spc="-1" dirty="0">
                  <a:latin typeface="Courier New"/>
                </a:rPr>
                <a:t>LCD display</a:t>
              </a:r>
              <a:endParaRPr lang="en-US" sz="726" spc="-1" dirty="0">
                <a:latin typeface="Arial"/>
              </a:endParaRPr>
            </a:p>
          </p:txBody>
        </p:sp>
        <p:sp>
          <p:nvSpPr>
            <p:cNvPr id="13" name="Line 17">
              <a:extLst>
                <a:ext uri="{FF2B5EF4-FFF2-40B4-BE49-F238E27FC236}">
                  <a16:creationId xmlns:a16="http://schemas.microsoft.com/office/drawing/2014/main" id="{0A053531-8CB5-467F-8E40-AE79A7A23311}"/>
                </a:ext>
              </a:extLst>
            </p:cNvPr>
            <p:cNvSpPr/>
            <p:nvPr/>
          </p:nvSpPr>
          <p:spPr>
            <a:xfrm flipH="1" flipV="1">
              <a:off x="2011661" y="2780171"/>
              <a:ext cx="413215" cy="50104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4" name="TextShape 18">
              <a:extLst>
                <a:ext uri="{FF2B5EF4-FFF2-40B4-BE49-F238E27FC236}">
                  <a16:creationId xmlns:a16="http://schemas.microsoft.com/office/drawing/2014/main" id="{06E54E5F-8885-47AD-9C28-20A0F8062674}"/>
                </a:ext>
              </a:extLst>
            </p:cNvPr>
            <p:cNvSpPr txBox="1"/>
            <p:nvPr/>
          </p:nvSpPr>
          <p:spPr>
            <a:xfrm>
              <a:off x="1293031" y="2500300"/>
              <a:ext cx="829527" cy="305838"/>
            </a:xfrm>
            <a:prstGeom prst="rect">
              <a:avLst/>
            </a:prstGeom>
            <a:noFill/>
            <a:ln>
              <a:solidFill>
                <a:srgbClr val="000000"/>
              </a:solidFill>
              <a:custDash/>
            </a:ln>
          </p:spPr>
          <p:txBody>
            <a:bodyPr lIns="81646" tIns="40823" rIns="81646" bIns="40823">
              <a:spAutoFit/>
            </a:bodyPr>
            <a:lstStyle/>
            <a:p>
              <a:r>
                <a:rPr lang="en-US" sz="726" spc="-1">
                  <a:latin typeface="Courier New"/>
                </a:rPr>
                <a:t>Touch sensor</a:t>
              </a:r>
              <a:endParaRPr lang="en-US" sz="726" spc="-1">
                <a:latin typeface="Arial"/>
              </a:endParaRPr>
            </a:p>
          </p:txBody>
        </p:sp>
      </p:grpSp>
      <p:grpSp>
        <p:nvGrpSpPr>
          <p:cNvPr id="15" name="Group 14">
            <a:extLst>
              <a:ext uri="{FF2B5EF4-FFF2-40B4-BE49-F238E27FC236}">
                <a16:creationId xmlns:a16="http://schemas.microsoft.com/office/drawing/2014/main" id="{D473BC30-64A6-4766-ACF6-7BBE147A76A7}"/>
              </a:ext>
            </a:extLst>
          </p:cNvPr>
          <p:cNvGrpSpPr/>
          <p:nvPr/>
        </p:nvGrpSpPr>
        <p:grpSpPr>
          <a:xfrm>
            <a:off x="6125719" y="752341"/>
            <a:ext cx="6758429" cy="5343654"/>
            <a:chOff x="2544734" y="2100780"/>
            <a:chExt cx="8137800" cy="6105960"/>
          </a:xfrm>
        </p:grpSpPr>
        <p:pic>
          <p:nvPicPr>
            <p:cNvPr id="16" name="Picture 15">
              <a:extLst>
                <a:ext uri="{FF2B5EF4-FFF2-40B4-BE49-F238E27FC236}">
                  <a16:creationId xmlns:a16="http://schemas.microsoft.com/office/drawing/2014/main" id="{E32711CF-EEF0-435C-8E33-377E637C40CE}"/>
                </a:ext>
              </a:extLst>
            </p:cNvPr>
            <p:cNvPicPr/>
            <p:nvPr/>
          </p:nvPicPr>
          <p:blipFill>
            <a:blip r:embed="rId3"/>
            <a:stretch/>
          </p:blipFill>
          <p:spPr>
            <a:xfrm>
              <a:off x="2544734" y="2100780"/>
              <a:ext cx="8137800" cy="6105960"/>
            </a:xfrm>
            <a:prstGeom prst="rect">
              <a:avLst/>
            </a:prstGeom>
            <a:ln>
              <a:noFill/>
            </a:ln>
          </p:spPr>
        </p:pic>
        <p:sp>
          <p:nvSpPr>
            <p:cNvPr id="17" name="Line 10">
              <a:extLst>
                <a:ext uri="{FF2B5EF4-FFF2-40B4-BE49-F238E27FC236}">
                  <a16:creationId xmlns:a16="http://schemas.microsoft.com/office/drawing/2014/main" id="{438CABC2-848E-41D9-BFD6-BBCCA5EC4532}"/>
                </a:ext>
              </a:extLst>
            </p:cNvPr>
            <p:cNvSpPr/>
            <p:nvPr/>
          </p:nvSpPr>
          <p:spPr>
            <a:xfrm>
              <a:off x="4452480" y="4249620"/>
              <a:ext cx="1280160" cy="283464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8" name="Line 11">
              <a:extLst>
                <a:ext uri="{FF2B5EF4-FFF2-40B4-BE49-F238E27FC236}">
                  <a16:creationId xmlns:a16="http://schemas.microsoft.com/office/drawing/2014/main" id="{FB2BBEF6-D3D1-4124-B416-F58D889AC978}"/>
                </a:ext>
              </a:extLst>
            </p:cNvPr>
            <p:cNvSpPr/>
            <p:nvPr/>
          </p:nvSpPr>
          <p:spPr>
            <a:xfrm flipV="1">
              <a:off x="4452480" y="3975300"/>
              <a:ext cx="640080" cy="2743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9" name="Line 12">
              <a:extLst>
                <a:ext uri="{FF2B5EF4-FFF2-40B4-BE49-F238E27FC236}">
                  <a16:creationId xmlns:a16="http://schemas.microsoft.com/office/drawing/2014/main" id="{E0CC05FA-839B-48C5-A5CE-7BCCB22547F9}"/>
                </a:ext>
              </a:extLst>
            </p:cNvPr>
            <p:cNvSpPr/>
            <p:nvPr/>
          </p:nvSpPr>
          <p:spPr>
            <a:xfrm flipV="1">
              <a:off x="5732640" y="6809940"/>
              <a:ext cx="640080" cy="2743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0" name="Line 13">
              <a:extLst>
                <a:ext uri="{FF2B5EF4-FFF2-40B4-BE49-F238E27FC236}">
                  <a16:creationId xmlns:a16="http://schemas.microsoft.com/office/drawing/2014/main" id="{7DF0C903-F905-4F80-878E-7C9313768684}"/>
                </a:ext>
              </a:extLst>
            </p:cNvPr>
            <p:cNvSpPr/>
            <p:nvPr/>
          </p:nvSpPr>
          <p:spPr>
            <a:xfrm>
              <a:off x="5295600" y="5072580"/>
              <a:ext cx="365760" cy="822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1" name="Line 14">
              <a:extLst>
                <a:ext uri="{FF2B5EF4-FFF2-40B4-BE49-F238E27FC236}">
                  <a16:creationId xmlns:a16="http://schemas.microsoft.com/office/drawing/2014/main" id="{91790B4B-8669-4633-B251-6D6601D644B7}"/>
                </a:ext>
              </a:extLst>
            </p:cNvPr>
            <p:cNvSpPr/>
            <p:nvPr/>
          </p:nvSpPr>
          <p:spPr>
            <a:xfrm flipH="1">
              <a:off x="5076000" y="5438340"/>
              <a:ext cx="365760" cy="18288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2" name="Line 19">
              <a:extLst>
                <a:ext uri="{FF2B5EF4-FFF2-40B4-BE49-F238E27FC236}">
                  <a16:creationId xmlns:a16="http://schemas.microsoft.com/office/drawing/2014/main" id="{F3FFEB65-9ADC-4375-AC45-F0F0EB0F0CDD}"/>
                </a:ext>
              </a:extLst>
            </p:cNvPr>
            <p:cNvSpPr/>
            <p:nvPr/>
          </p:nvSpPr>
          <p:spPr>
            <a:xfrm flipV="1">
              <a:off x="7498080" y="5834520"/>
              <a:ext cx="717840" cy="1764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3" name="TextShape 20">
              <a:extLst>
                <a:ext uri="{FF2B5EF4-FFF2-40B4-BE49-F238E27FC236}">
                  <a16:creationId xmlns:a16="http://schemas.microsoft.com/office/drawing/2014/main" id="{9ADF876C-FB64-47FA-9D92-6DED930EAB8B}"/>
                </a:ext>
              </a:extLst>
            </p:cNvPr>
            <p:cNvSpPr txBox="1"/>
            <p:nvPr/>
          </p:nvSpPr>
          <p:spPr>
            <a:xfrm>
              <a:off x="8229601" y="5669280"/>
              <a:ext cx="914400" cy="477099"/>
            </a:xfrm>
            <a:prstGeom prst="rect">
              <a:avLst/>
            </a:prstGeom>
            <a:noFill/>
            <a:ln>
              <a:solidFill>
                <a:srgbClr val="000000"/>
              </a:solidFill>
              <a:custDash/>
            </a:ln>
          </p:spPr>
          <p:txBody>
            <a:bodyPr lIns="81646" tIns="40823" rIns="81646" bIns="40823">
              <a:spAutoFit/>
            </a:bodyPr>
            <a:lstStyle/>
            <a:p>
              <a:r>
                <a:rPr lang="en-US" sz="726" spc="-1" dirty="0">
                  <a:latin typeface="Courier New"/>
                </a:rPr>
                <a:t>Large servo </a:t>
              </a:r>
            </a:p>
            <a:p>
              <a:r>
                <a:rPr lang="en-US" sz="726" spc="-1" dirty="0">
                  <a:latin typeface="Courier New"/>
                </a:rPr>
                <a:t>motor</a:t>
              </a:r>
              <a:endParaRPr lang="en-US" sz="726" spc="-1" dirty="0">
                <a:latin typeface="Arial"/>
              </a:endParaRPr>
            </a:p>
          </p:txBody>
        </p:sp>
        <p:sp>
          <p:nvSpPr>
            <p:cNvPr id="24" name="Line 21">
              <a:extLst>
                <a:ext uri="{FF2B5EF4-FFF2-40B4-BE49-F238E27FC236}">
                  <a16:creationId xmlns:a16="http://schemas.microsoft.com/office/drawing/2014/main" id="{3B8DCC19-4B0C-4076-ABDE-D7D1034DD146}"/>
                </a:ext>
              </a:extLst>
            </p:cNvPr>
            <p:cNvSpPr/>
            <p:nvPr/>
          </p:nvSpPr>
          <p:spPr>
            <a:xfrm flipV="1">
              <a:off x="5898600" y="6078420"/>
              <a:ext cx="1646280" cy="731520"/>
            </a:xfrm>
            <a:prstGeom prst="line">
              <a:avLst/>
            </a:prstGeom>
            <a:ln>
              <a:solidFill>
                <a:srgbClr val="000000"/>
              </a:solidFill>
            </a:ln>
          </p:spPr>
          <p:style>
            <a:lnRef idx="0">
              <a:scrgbClr r="0" g="0" b="0"/>
            </a:lnRef>
            <a:fillRef idx="0">
              <a:scrgbClr r="0" g="0" b="0"/>
            </a:fillRef>
            <a:effectRef idx="0">
              <a:scrgbClr r="0" g="0" b="0"/>
            </a:effectRef>
            <a:fontRef idx="minor"/>
          </p:style>
        </p:sp>
      </p:grpSp>
      <p:sp>
        <p:nvSpPr>
          <p:cNvPr id="28" name="Rectangle 27">
            <a:extLst>
              <a:ext uri="{FF2B5EF4-FFF2-40B4-BE49-F238E27FC236}">
                <a16:creationId xmlns:a16="http://schemas.microsoft.com/office/drawing/2014/main" id="{45F47FAD-9D8E-450A-A6BA-169E0C21B9C1}"/>
              </a:ext>
            </a:extLst>
          </p:cNvPr>
          <p:cNvSpPr/>
          <p:nvPr/>
        </p:nvSpPr>
        <p:spPr>
          <a:xfrm>
            <a:off x="612113" y="1669333"/>
            <a:ext cx="6096000" cy="2862322"/>
          </a:xfrm>
          <a:prstGeom prst="rect">
            <a:avLst/>
          </a:prstGeom>
        </p:spPr>
        <p:txBody>
          <a:bodyPr>
            <a:spAutoFit/>
          </a:bodyPr>
          <a:lstStyle/>
          <a:p>
            <a:r>
              <a:rPr lang="en-US" spc="-1" dirty="0">
                <a:solidFill>
                  <a:srgbClr val="1C1C1C"/>
                </a:solidFill>
                <a:latin typeface="Source Sans Pro Light"/>
              </a:rPr>
              <a:t>Our Initial designs for the robot, demonstrated a robust, compact and agile build. The Lego brick unit being our central component, we made sure to account for the accessibility of the various ports as well as the extensibility upon considering any future implementations. This enabled a flexible and dynamic workflow across the many iterations that were undergone during the early design process. Any additional components could very simply be connected to the robot’s main framework.</a:t>
            </a:r>
          </a:p>
          <a:p>
            <a:endParaRPr lang="en-US" spc="-1" dirty="0">
              <a:solidFill>
                <a:srgbClr val="1C1C1C"/>
              </a:solidFill>
              <a:latin typeface="Source Sans Pro Light"/>
            </a:endParaRPr>
          </a:p>
          <a:p>
            <a:endParaRPr lang="en-US" spc="-1" dirty="0">
              <a:solidFill>
                <a:srgbClr val="1C1C1C"/>
              </a:solidFill>
              <a:latin typeface="Source Sans Pro Light"/>
            </a:endParaRPr>
          </a:p>
        </p:txBody>
      </p:sp>
    </p:spTree>
    <p:extLst>
      <p:ext uri="{BB962C8B-B14F-4D97-AF65-F5344CB8AC3E}">
        <p14:creationId xmlns:p14="http://schemas.microsoft.com/office/powerpoint/2010/main" val="3257763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9C052EA-05E2-403D-965E-52D1BFFA2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C6F024-CE15-4C45-B9A9-045EBE3E7974}"/>
              </a:ext>
            </a:extLst>
          </p:cNvPr>
          <p:cNvSpPr>
            <a:spLocks noGrp="1"/>
          </p:cNvSpPr>
          <p:nvPr>
            <p:ph type="title"/>
          </p:nvPr>
        </p:nvSpPr>
        <p:spPr>
          <a:xfrm>
            <a:off x="838200" y="365126"/>
            <a:ext cx="10515600" cy="1094740"/>
          </a:xfrm>
        </p:spPr>
        <p:txBody>
          <a:bodyPr vert="horz" lIns="91440" tIns="45720" rIns="91440" bIns="45720" rtlCol="0" anchor="ctr">
            <a:normAutofit/>
          </a:bodyPr>
          <a:lstStyle/>
          <a:p>
            <a:r>
              <a:rPr lang="en-US" kern="1200" dirty="0">
                <a:solidFill>
                  <a:schemeClr val="bg1"/>
                </a:solidFill>
                <a:latin typeface="+mj-lt"/>
                <a:ea typeface="+mj-ea"/>
                <a:cs typeface="+mj-cs"/>
              </a:rPr>
              <a:t>Software Design – Bayesian </a:t>
            </a:r>
            <a:r>
              <a:rPr lang="en-US" kern="1200" dirty="0" err="1">
                <a:solidFill>
                  <a:schemeClr val="bg1"/>
                </a:solidFill>
                <a:latin typeface="+mj-lt"/>
                <a:ea typeface="+mj-ea"/>
                <a:cs typeface="+mj-cs"/>
              </a:rPr>
              <a:t>Localisation</a:t>
            </a:r>
            <a:endParaRPr lang="en-US" kern="1200" dirty="0">
              <a:solidFill>
                <a:schemeClr val="bg1"/>
              </a:solidFill>
              <a:latin typeface="+mj-lt"/>
              <a:ea typeface="+mj-ea"/>
              <a:cs typeface="+mj-cs"/>
            </a:endParaRPr>
          </a:p>
        </p:txBody>
      </p:sp>
      <p:sp useBgFill="1">
        <p:nvSpPr>
          <p:cNvPr id="23" name="Rectangle 22">
            <a:extLst>
              <a:ext uri="{FF2B5EF4-FFF2-40B4-BE49-F238E27FC236}">
                <a16:creationId xmlns:a16="http://schemas.microsoft.com/office/drawing/2014/main" id="{4C1936B8-2FFB-4F78-8388-B8C282B8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FDD1D5-AAC1-4021-9072-7CBBCF6DEDEE}"/>
              </a:ext>
            </a:extLst>
          </p:cNvPr>
          <p:cNvSpPr>
            <a:spLocks noGrp="1"/>
          </p:cNvSpPr>
          <p:nvPr>
            <p:ph idx="1"/>
          </p:nvPr>
        </p:nvSpPr>
        <p:spPr>
          <a:xfrm>
            <a:off x="134178" y="2100579"/>
            <a:ext cx="4224131" cy="4076383"/>
          </a:xfrm>
        </p:spPr>
        <p:txBody>
          <a:bodyPr vert="horz" lIns="91440" tIns="45720" rIns="91440" bIns="45720" rtlCol="0" anchor="ctr">
            <a:normAutofit/>
          </a:bodyPr>
          <a:lstStyle/>
          <a:p>
            <a:r>
              <a:rPr lang="en-US" sz="2000" dirty="0"/>
              <a:t>Create probability array, with size being number of blue/white blocks on </a:t>
            </a:r>
            <a:r>
              <a:rPr lang="en-US" sz="2000" dirty="0" err="1"/>
              <a:t>localisation</a:t>
            </a:r>
            <a:r>
              <a:rPr lang="en-US" sz="2000" dirty="0"/>
              <a:t> strip</a:t>
            </a:r>
          </a:p>
          <a:p>
            <a:r>
              <a:rPr lang="en-US" sz="2000" dirty="0"/>
              <a:t>Fill array with equal probabilities, adding up to 1</a:t>
            </a:r>
          </a:p>
          <a:p>
            <a:r>
              <a:rPr lang="en-US" sz="2000" dirty="0"/>
              <a:t>Create array of </a:t>
            </a:r>
            <a:r>
              <a:rPr lang="en-US" sz="2000" dirty="0" err="1"/>
              <a:t>booleans</a:t>
            </a:r>
            <a:r>
              <a:rPr lang="en-US" sz="2000" dirty="0"/>
              <a:t>, where blue = true, and white = false, and </a:t>
            </a:r>
            <a:r>
              <a:rPr lang="en-US" sz="2000" dirty="0" err="1"/>
              <a:t>boolean</a:t>
            </a:r>
            <a:r>
              <a:rPr lang="en-US" sz="2000" dirty="0"/>
              <a:t> determining current </a:t>
            </a:r>
            <a:r>
              <a:rPr lang="en-US" sz="2000" dirty="0" err="1"/>
              <a:t>colour</a:t>
            </a:r>
            <a:endParaRPr lang="en-US" sz="2000" dirty="0"/>
          </a:p>
          <a:p>
            <a:r>
              <a:rPr lang="en-US" sz="2000" dirty="0"/>
              <a:t>Create variables for moving and sensor working (close to 1)</a:t>
            </a:r>
          </a:p>
          <a:p>
            <a:pPr marL="0"/>
            <a:endParaRPr lang="en-US" sz="2000" dirty="0"/>
          </a:p>
        </p:txBody>
      </p:sp>
      <p:sp>
        <p:nvSpPr>
          <p:cNvPr id="7" name="Content Placeholder 2">
            <a:extLst>
              <a:ext uri="{FF2B5EF4-FFF2-40B4-BE49-F238E27FC236}">
                <a16:creationId xmlns:a16="http://schemas.microsoft.com/office/drawing/2014/main" id="{5EA042C2-57AF-481A-9453-AA5F44B82830}"/>
              </a:ext>
            </a:extLst>
          </p:cNvPr>
          <p:cNvSpPr txBox="1">
            <a:spLocks/>
          </p:cNvSpPr>
          <p:nvPr/>
        </p:nvSpPr>
        <p:spPr>
          <a:xfrm>
            <a:off x="4417943" y="2100579"/>
            <a:ext cx="6935857" cy="4680419"/>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err="1"/>
              <a:t>Localise</a:t>
            </a:r>
            <a:endParaRPr lang="en-US" sz="1400" dirty="0"/>
          </a:p>
          <a:p>
            <a:r>
              <a:rPr lang="en-US" sz="1400" dirty="0"/>
              <a:t>    While maximum probability in array is not over 50%</a:t>
            </a:r>
          </a:p>
          <a:p>
            <a:r>
              <a:rPr lang="en-US" sz="1400" dirty="0"/>
              <a:t>        Get max probability</a:t>
            </a:r>
          </a:p>
          <a:p>
            <a:r>
              <a:rPr lang="en-US" sz="1400" dirty="0"/>
              <a:t>        Use </a:t>
            </a:r>
            <a:r>
              <a:rPr lang="en-US" sz="1400" dirty="0" err="1"/>
              <a:t>colour</a:t>
            </a:r>
            <a:r>
              <a:rPr lang="en-US" sz="1400" dirty="0"/>
              <a:t> sensor to find current </a:t>
            </a:r>
            <a:r>
              <a:rPr lang="en-US" sz="1400" dirty="0" err="1"/>
              <a:t>colour</a:t>
            </a:r>
            <a:r>
              <a:rPr lang="en-US" sz="1400" dirty="0"/>
              <a:t> robot is on</a:t>
            </a:r>
          </a:p>
          <a:p>
            <a:r>
              <a:rPr lang="en-US" sz="1400" dirty="0"/>
              <a:t>        Compare </a:t>
            </a:r>
            <a:r>
              <a:rPr lang="en-US" sz="1400" dirty="0" err="1"/>
              <a:t>colour</a:t>
            </a:r>
            <a:r>
              <a:rPr lang="en-US" sz="1400" dirty="0"/>
              <a:t> to </a:t>
            </a:r>
            <a:r>
              <a:rPr lang="en-US" sz="1400" dirty="0" err="1"/>
              <a:t>colours</a:t>
            </a:r>
            <a:r>
              <a:rPr lang="en-US" sz="1400" dirty="0"/>
              <a:t> in </a:t>
            </a:r>
            <a:r>
              <a:rPr lang="en-US" sz="1400" dirty="0" err="1"/>
              <a:t>localisation</a:t>
            </a:r>
            <a:r>
              <a:rPr lang="en-US" sz="1400" dirty="0"/>
              <a:t> strip </a:t>
            </a:r>
            <a:r>
              <a:rPr lang="en-US" sz="1400" dirty="0" err="1"/>
              <a:t>colour</a:t>
            </a:r>
            <a:r>
              <a:rPr lang="en-US" sz="1400" dirty="0"/>
              <a:t> array</a:t>
            </a:r>
          </a:p>
          <a:p>
            <a:r>
              <a:rPr lang="en-US" sz="1400" dirty="0"/>
              <a:t>        If current </a:t>
            </a:r>
            <a:r>
              <a:rPr lang="en-US" sz="1400" dirty="0" err="1"/>
              <a:t>colour</a:t>
            </a:r>
            <a:r>
              <a:rPr lang="en-US" sz="1400" dirty="0"/>
              <a:t> sensed is the same as in array</a:t>
            </a:r>
          </a:p>
          <a:p>
            <a:r>
              <a:rPr lang="en-US" sz="1400" dirty="0"/>
              <a:t>            Multiply probability at current location in probability array by probability of sensor working</a:t>
            </a:r>
          </a:p>
          <a:p>
            <a:r>
              <a:rPr lang="en-US" sz="1400" dirty="0"/>
              <a:t>        If current </a:t>
            </a:r>
            <a:r>
              <a:rPr lang="en-US" sz="1400" dirty="0" err="1"/>
              <a:t>colour</a:t>
            </a:r>
            <a:r>
              <a:rPr lang="en-US" sz="1400" dirty="0"/>
              <a:t> is different to array </a:t>
            </a:r>
            <a:r>
              <a:rPr lang="en-US" sz="1400" dirty="0" err="1"/>
              <a:t>colour</a:t>
            </a:r>
            <a:endParaRPr lang="en-US" sz="1400" dirty="0"/>
          </a:p>
          <a:p>
            <a:r>
              <a:rPr lang="en-US" sz="1400" dirty="0"/>
              <a:t>            Multiply probability by probability of sensor not working</a:t>
            </a:r>
          </a:p>
          <a:p>
            <a:r>
              <a:rPr lang="en-US" sz="1400" dirty="0"/>
              <a:t>        Sum all probabilities in array</a:t>
            </a:r>
          </a:p>
          <a:p>
            <a:r>
              <a:rPr lang="en-US" sz="1400" dirty="0"/>
              <a:t>        Multiply all probabilities by (1 / total)</a:t>
            </a:r>
          </a:p>
          <a:p>
            <a:r>
              <a:rPr lang="en-US" sz="1400" dirty="0"/>
              <a:t>        Move robot forward 1 step (1 block on strip)</a:t>
            </a:r>
          </a:p>
          <a:p>
            <a:r>
              <a:rPr lang="en-US" sz="1400" dirty="0"/>
              <a:t>        Shift all probabilities to the right (2</a:t>
            </a:r>
            <a:r>
              <a:rPr lang="en-US" sz="1400" baseline="30000" dirty="0"/>
              <a:t>nd</a:t>
            </a:r>
            <a:r>
              <a:rPr lang="en-US" sz="1400" dirty="0"/>
              <a:t> becomes 1</a:t>
            </a:r>
            <a:r>
              <a:rPr lang="en-US" sz="1400" baseline="30000" dirty="0"/>
              <a:t>st</a:t>
            </a:r>
            <a:r>
              <a:rPr lang="en-US" sz="1400" dirty="0"/>
              <a:t>, 3</a:t>
            </a:r>
            <a:r>
              <a:rPr lang="en-US" sz="1400" baseline="30000" dirty="0"/>
              <a:t>rd</a:t>
            </a:r>
            <a:r>
              <a:rPr lang="en-US" sz="1400" dirty="0"/>
              <a:t> becomes 2</a:t>
            </a:r>
            <a:r>
              <a:rPr lang="en-US" sz="1400" baseline="30000" dirty="0"/>
              <a:t>nd</a:t>
            </a:r>
            <a:r>
              <a:rPr lang="en-US" sz="1400" dirty="0"/>
              <a:t>, </a:t>
            </a:r>
            <a:r>
              <a:rPr lang="en-US" sz="1400" dirty="0" err="1"/>
              <a:t>etc</a:t>
            </a:r>
            <a:r>
              <a:rPr lang="en-US" sz="1400" dirty="0"/>
              <a:t>…)</a:t>
            </a:r>
          </a:p>
          <a:p>
            <a:r>
              <a:rPr lang="en-US" sz="1400" dirty="0"/>
              <a:t>    When a probability over 50% exists, find index it is at and return this value from method</a:t>
            </a:r>
            <a:br>
              <a:rPr lang="en-US" sz="1400" dirty="0"/>
            </a:br>
            <a:endParaRPr lang="en-US" sz="1400" dirty="0"/>
          </a:p>
        </p:txBody>
      </p:sp>
    </p:spTree>
    <p:extLst>
      <p:ext uri="{BB962C8B-B14F-4D97-AF65-F5344CB8AC3E}">
        <p14:creationId xmlns:p14="http://schemas.microsoft.com/office/powerpoint/2010/main" val="38905911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F024-CE15-4C45-B9A9-045EBE3E7974}"/>
              </a:ext>
            </a:extLst>
          </p:cNvPr>
          <p:cNvSpPr>
            <a:spLocks noGrp="1"/>
          </p:cNvSpPr>
          <p:nvPr>
            <p:ph type="title"/>
          </p:nvPr>
        </p:nvSpPr>
        <p:spPr>
          <a:xfrm>
            <a:off x="801098" y="1396289"/>
            <a:ext cx="5277333" cy="1325563"/>
          </a:xfrm>
        </p:spPr>
        <p:txBody>
          <a:bodyPr>
            <a:normAutofit/>
          </a:bodyPr>
          <a:lstStyle/>
          <a:p>
            <a:r>
              <a:rPr lang="en-GB" sz="2800" dirty="0"/>
              <a:t>Software Design – Adding path planning to our version of localisation </a:t>
            </a:r>
          </a:p>
        </p:txBody>
      </p:sp>
      <p:sp>
        <p:nvSpPr>
          <p:cNvPr id="3" name="Content Placeholder 2">
            <a:extLst>
              <a:ext uri="{FF2B5EF4-FFF2-40B4-BE49-F238E27FC236}">
                <a16:creationId xmlns:a16="http://schemas.microsoft.com/office/drawing/2014/main" id="{CAFDD1D5-AAC1-4021-9072-7CBBCF6DEDEE}"/>
              </a:ext>
            </a:extLst>
          </p:cNvPr>
          <p:cNvSpPr>
            <a:spLocks noGrp="1"/>
          </p:cNvSpPr>
          <p:nvPr>
            <p:ph idx="1"/>
          </p:nvPr>
        </p:nvSpPr>
        <p:spPr>
          <a:xfrm>
            <a:off x="805543" y="2871982"/>
            <a:ext cx="5272888" cy="3181684"/>
          </a:xfrm>
        </p:spPr>
        <p:txBody>
          <a:bodyPr anchor="t">
            <a:normAutofit/>
          </a:bodyPr>
          <a:lstStyle/>
          <a:p>
            <a:r>
              <a:rPr lang="en-GB" sz="1800" dirty="0"/>
              <a:t>Path planning turned the arena into a 122 x 122 block grid. The bottom left corner was considered as the origin (0, 0). Initially the robot’s starting coordinate was made as (102, 102), but this was clearly wrong so I made some adjustments to how the starting coordinate was calculated.</a:t>
            </a:r>
            <a:br>
              <a:rPr lang="en-GB" sz="1800" dirty="0"/>
            </a:br>
            <a:br>
              <a:rPr lang="en-GB" sz="1800" dirty="0"/>
            </a:br>
            <a:endParaRPr lang="en-GB" sz="1800" dirty="0"/>
          </a:p>
        </p:txBody>
      </p:sp>
      <p:sp>
        <p:nvSpPr>
          <p:cNvPr id="9"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F16F1E2-0F96-43A9-A251-CA76FCFAA659}"/>
              </a:ext>
            </a:extLst>
          </p:cNvPr>
          <p:cNvPicPr>
            <a:picLocks noChangeAspect="1"/>
          </p:cNvPicPr>
          <p:nvPr/>
        </p:nvPicPr>
        <p:blipFill>
          <a:blip r:embed="rId2"/>
          <a:stretch>
            <a:fillRect/>
          </a:stretch>
        </p:blipFill>
        <p:spPr>
          <a:xfrm>
            <a:off x="7924800" y="1966914"/>
            <a:ext cx="3945463" cy="3925735"/>
          </a:xfrm>
          <a:prstGeom prst="rect">
            <a:avLst/>
          </a:prstGeom>
        </p:spPr>
      </p:pic>
    </p:spTree>
    <p:extLst>
      <p:ext uri="{BB962C8B-B14F-4D97-AF65-F5344CB8AC3E}">
        <p14:creationId xmlns:p14="http://schemas.microsoft.com/office/powerpoint/2010/main" val="417195645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C2D2803-67A9-4406-BE75-362E94394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1004"/>
            <a:ext cx="12188952" cy="6860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5621CF-FD9B-4BC3-9ECC-36CAF6210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80C3A2E-251A-4505-B1B8-C85CBF21F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C89B62-7D62-4E84-B4D6-308E2AE26EDD}"/>
              </a:ext>
            </a:extLst>
          </p:cNvPr>
          <p:cNvSpPr>
            <a:spLocks noGrp="1"/>
          </p:cNvSpPr>
          <p:nvPr>
            <p:ph type="title"/>
          </p:nvPr>
        </p:nvSpPr>
        <p:spPr>
          <a:xfrm>
            <a:off x="750242" y="632990"/>
            <a:ext cx="5140419" cy="1043409"/>
          </a:xfrm>
        </p:spPr>
        <p:txBody>
          <a:bodyPr>
            <a:normAutofit fontScale="90000"/>
          </a:bodyPr>
          <a:lstStyle/>
          <a:p>
            <a:r>
              <a:rPr lang="en-GB" sz="3600" dirty="0"/>
              <a:t>Adding path planning to our version of localisation</a:t>
            </a:r>
          </a:p>
        </p:txBody>
      </p:sp>
      <p:sp>
        <p:nvSpPr>
          <p:cNvPr id="3" name="Content Placeholder 2">
            <a:extLst>
              <a:ext uri="{FF2B5EF4-FFF2-40B4-BE49-F238E27FC236}">
                <a16:creationId xmlns:a16="http://schemas.microsoft.com/office/drawing/2014/main" id="{D748830B-68E5-4BBC-8828-94A00C38FAFA}"/>
              </a:ext>
            </a:extLst>
          </p:cNvPr>
          <p:cNvSpPr>
            <a:spLocks noGrp="1"/>
          </p:cNvSpPr>
          <p:nvPr>
            <p:ph idx="1"/>
          </p:nvPr>
        </p:nvSpPr>
        <p:spPr>
          <a:xfrm>
            <a:off x="750243" y="1774371"/>
            <a:ext cx="3821758" cy="3197679"/>
          </a:xfrm>
        </p:spPr>
        <p:txBody>
          <a:bodyPr anchor="t">
            <a:normAutofit/>
          </a:bodyPr>
          <a:lstStyle/>
          <a:p>
            <a:r>
              <a:rPr lang="en-GB" sz="1800"/>
              <a:t>Using these coordinates, we got the robot to know where it was on the grid, and then we could add the path planning implementation to our code. This was then used when we created goals for the robot, where the robot could go to a location in the grid / arena.</a:t>
            </a:r>
          </a:p>
          <a:p>
            <a:endParaRPr lang="en-GB" sz="1800"/>
          </a:p>
        </p:txBody>
      </p:sp>
      <p:pic>
        <p:nvPicPr>
          <p:cNvPr id="4" name="Picture 3">
            <a:extLst>
              <a:ext uri="{FF2B5EF4-FFF2-40B4-BE49-F238E27FC236}">
                <a16:creationId xmlns:a16="http://schemas.microsoft.com/office/drawing/2014/main" id="{CF4187BF-E1C0-43BF-B981-DF8BC5098EF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167848" y="1222513"/>
            <a:ext cx="6050436" cy="4840347"/>
          </a:xfrm>
          <a:prstGeom prst="rect">
            <a:avLst/>
          </a:prstGeom>
        </p:spPr>
      </p:pic>
    </p:spTree>
    <p:extLst>
      <p:ext uri="{BB962C8B-B14F-4D97-AF65-F5344CB8AC3E}">
        <p14:creationId xmlns:p14="http://schemas.microsoft.com/office/powerpoint/2010/main" val="404247999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44DD1-BFA2-48E5-99E5-4B81F5D7AAD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Software Design – Path Planning</a:t>
            </a:r>
          </a:p>
        </p:txBody>
      </p:sp>
      <p:sp>
        <p:nvSpPr>
          <p:cNvPr id="3" name="Content Placeholder 2">
            <a:extLst>
              <a:ext uri="{FF2B5EF4-FFF2-40B4-BE49-F238E27FC236}">
                <a16:creationId xmlns:a16="http://schemas.microsoft.com/office/drawing/2014/main" id="{BD3BF21A-6726-4C9F-A2DE-1CE6E692C5CF}"/>
              </a:ext>
            </a:extLst>
          </p:cNvPr>
          <p:cNvSpPr>
            <a:spLocks noGrp="1"/>
          </p:cNvSpPr>
          <p:nvPr>
            <p:ph idx="1"/>
          </p:nvPr>
        </p:nvSpPr>
        <p:spPr>
          <a:xfrm>
            <a:off x="643468" y="2638044"/>
            <a:ext cx="3363974" cy="3415622"/>
          </a:xfrm>
        </p:spPr>
        <p:txBody>
          <a:bodyPr>
            <a:normAutofit/>
          </a:bodyPr>
          <a:lstStyle/>
          <a:p>
            <a:r>
              <a:rPr lang="en-US" sz="1700" spc="-1">
                <a:solidFill>
                  <a:schemeClr val="bg1"/>
                </a:solidFill>
                <a:latin typeface="Source Sans Pro Light"/>
              </a:rPr>
              <a:t>For navigation, we used potential field in order to calculate the real time trajectory of the robots path, towards a given goal.</a:t>
            </a:r>
          </a:p>
          <a:p>
            <a:r>
              <a:rPr lang="en-US" sz="1700" spc="-1">
                <a:solidFill>
                  <a:schemeClr val="bg1"/>
                </a:solidFill>
                <a:latin typeface="Source Sans Pro Light"/>
              </a:rPr>
              <a:t>Every object in the field emits its own attractive and repulsive fields corresponding to the goal of our object and the obstacles to be avoided.</a:t>
            </a:r>
          </a:p>
          <a:p>
            <a:r>
              <a:rPr lang="en-US" sz="1700" spc="-1">
                <a:solidFill>
                  <a:schemeClr val="bg1"/>
                </a:solidFill>
                <a:latin typeface="Source Sans Pro Light"/>
              </a:rPr>
              <a:t>The system uses the current position of the robot and builds a path that will not collide with obstacles.</a:t>
            </a:r>
          </a:p>
          <a:p>
            <a:endParaRPr lang="en-GB" sz="1700">
              <a:solidFill>
                <a:schemeClr val="bg1"/>
              </a:solidFill>
            </a:endParaRPr>
          </a:p>
        </p:txBody>
      </p:sp>
      <p:pic>
        <p:nvPicPr>
          <p:cNvPr id="6" name="Picture 5">
            <a:extLst>
              <a:ext uri="{FF2B5EF4-FFF2-40B4-BE49-F238E27FC236}">
                <a16:creationId xmlns:a16="http://schemas.microsoft.com/office/drawing/2014/main" id="{ECBDC491-3A63-4830-BEE5-94BEA13A2B7E}"/>
              </a:ext>
            </a:extLst>
          </p:cNvPr>
          <p:cNvPicPr>
            <a:picLocks noChangeAspect="1"/>
          </p:cNvPicPr>
          <p:nvPr/>
        </p:nvPicPr>
        <p:blipFill>
          <a:blip r:embed="rId2"/>
          <a:stretch>
            <a:fillRect/>
          </a:stretch>
        </p:blipFill>
        <p:spPr>
          <a:xfrm>
            <a:off x="4939551" y="745207"/>
            <a:ext cx="6821266" cy="3777513"/>
          </a:xfrm>
          <a:prstGeom prst="rect">
            <a:avLst/>
          </a:prstGeom>
        </p:spPr>
      </p:pic>
    </p:spTree>
    <p:extLst>
      <p:ext uri="{BB962C8B-B14F-4D97-AF65-F5344CB8AC3E}">
        <p14:creationId xmlns:p14="http://schemas.microsoft.com/office/powerpoint/2010/main" val="2034494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3ED45-C7C7-479C-A5F3-10460DCA3352}"/>
              </a:ext>
            </a:extLst>
          </p:cNvPr>
          <p:cNvSpPr>
            <a:spLocks noGrp="1"/>
          </p:cNvSpPr>
          <p:nvPr>
            <p:ph type="title"/>
          </p:nvPr>
        </p:nvSpPr>
        <p:spPr>
          <a:xfrm>
            <a:off x="5297762" y="1053711"/>
            <a:ext cx="5638994" cy="1424446"/>
          </a:xfrm>
        </p:spPr>
        <p:txBody>
          <a:bodyPr>
            <a:normAutofit/>
          </a:bodyPr>
          <a:lstStyle/>
          <a:p>
            <a:r>
              <a:rPr lang="en-GB">
                <a:solidFill>
                  <a:srgbClr val="FFFFFF"/>
                </a:solidFill>
              </a:rPr>
              <a:t>Unit Testing </a:t>
            </a:r>
          </a:p>
        </p:txBody>
      </p:sp>
      <p:cxnSp>
        <p:nvCxnSpPr>
          <p:cNvPr id="35" name="Straight Connector 34">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D2384D9-33D7-4306-9E30-F7032ACA0E6B}"/>
              </a:ext>
            </a:extLst>
          </p:cNvPr>
          <p:cNvPicPr>
            <a:picLocks noChangeAspect="1"/>
          </p:cNvPicPr>
          <p:nvPr/>
        </p:nvPicPr>
        <p:blipFill>
          <a:blip r:embed="rId2"/>
          <a:stretch>
            <a:fillRect/>
          </a:stretch>
        </p:blipFill>
        <p:spPr>
          <a:xfrm>
            <a:off x="481886" y="3880363"/>
            <a:ext cx="3662730" cy="2207928"/>
          </a:xfrm>
          <a:prstGeom prst="rect">
            <a:avLst/>
          </a:prstGeom>
        </p:spPr>
      </p:pic>
      <p:sp>
        <p:nvSpPr>
          <p:cNvPr id="3" name="Content Placeholder 2">
            <a:extLst>
              <a:ext uri="{FF2B5EF4-FFF2-40B4-BE49-F238E27FC236}">
                <a16:creationId xmlns:a16="http://schemas.microsoft.com/office/drawing/2014/main" id="{4ED41666-6C55-4D89-865D-16B1E49B97F7}"/>
              </a:ext>
            </a:extLst>
          </p:cNvPr>
          <p:cNvSpPr>
            <a:spLocks noGrp="1"/>
          </p:cNvSpPr>
          <p:nvPr>
            <p:ph idx="1"/>
          </p:nvPr>
        </p:nvSpPr>
        <p:spPr>
          <a:xfrm>
            <a:off x="5297762" y="2799889"/>
            <a:ext cx="6036418" cy="3425696"/>
          </a:xfrm>
        </p:spPr>
        <p:txBody>
          <a:bodyPr anchor="t">
            <a:normAutofit/>
          </a:bodyPr>
          <a:lstStyle/>
          <a:p>
            <a:r>
              <a:rPr lang="en-US" sz="1400" spc="-1" dirty="0">
                <a:solidFill>
                  <a:srgbClr val="FFFFFF"/>
                </a:solidFill>
                <a:latin typeface="Source Sans Pro Light"/>
              </a:rPr>
              <a:t>Within the code base, we began developing a grid system as a separate module which would contain all the logic for the movements of objects, across the arena. So that we could test the system independently of the robot, we created a Test class.</a:t>
            </a:r>
          </a:p>
          <a:p>
            <a:r>
              <a:rPr lang="en-US" sz="1400" spc="-1" dirty="0">
                <a:solidFill>
                  <a:srgbClr val="FFFFFF"/>
                </a:solidFill>
                <a:latin typeface="Source Sans Pro Light"/>
              </a:rPr>
              <a:t>This class was designed to unit test the functionality of the Grid and Obj classes. The test involved positioning the robot and random locations and setting the goal to test coordinates. Obstacles were added to the grid to resemble the actual arena. If the robot was unable to make it to the goal or it was to close to an obstacle then the test would fail, displaying the error. Otherwise, if the robot made it to the goal the assertion passed and a message “at goal” is printed to the screen.</a:t>
            </a:r>
          </a:p>
          <a:p>
            <a:r>
              <a:rPr lang="en-US" sz="1400" spc="-1" dirty="0">
                <a:solidFill>
                  <a:srgbClr val="FFFFFF"/>
                </a:solidFill>
                <a:latin typeface="Source Sans Pro Light"/>
              </a:rPr>
              <a:t>The main benefit of structuring the code this way, was the ability to run all the grid related tests with or without the robot.</a:t>
            </a:r>
          </a:p>
          <a:p>
            <a:r>
              <a:rPr lang="en-US" sz="1400" spc="-1" dirty="0">
                <a:solidFill>
                  <a:srgbClr val="FFFFFF"/>
                </a:solidFill>
                <a:latin typeface="Source Sans Pro Light"/>
              </a:rPr>
              <a:t>After the successful completion of the unit test we could then proceed to integration testing with the main module.</a:t>
            </a:r>
          </a:p>
          <a:p>
            <a:endParaRPr lang="en-GB" sz="1100" dirty="0">
              <a:solidFill>
                <a:srgbClr val="FFFFFF"/>
              </a:solidFill>
            </a:endParaRPr>
          </a:p>
        </p:txBody>
      </p:sp>
      <p:pic>
        <p:nvPicPr>
          <p:cNvPr id="13" name="Picture 12">
            <a:extLst>
              <a:ext uri="{FF2B5EF4-FFF2-40B4-BE49-F238E27FC236}">
                <a16:creationId xmlns:a16="http://schemas.microsoft.com/office/drawing/2014/main" id="{C23D2AF9-08BE-410D-9C01-6677C5E03E86}"/>
              </a:ext>
            </a:extLst>
          </p:cNvPr>
          <p:cNvPicPr>
            <a:picLocks noChangeAspect="1"/>
          </p:cNvPicPr>
          <p:nvPr/>
        </p:nvPicPr>
        <p:blipFill>
          <a:blip r:embed="rId3"/>
          <a:stretch>
            <a:fillRect/>
          </a:stretch>
        </p:blipFill>
        <p:spPr>
          <a:xfrm>
            <a:off x="371506" y="478232"/>
            <a:ext cx="3883489" cy="2719052"/>
          </a:xfrm>
          <a:prstGeom prst="rect">
            <a:avLst/>
          </a:prstGeom>
        </p:spPr>
      </p:pic>
    </p:spTree>
    <p:extLst>
      <p:ext uri="{BB962C8B-B14F-4D97-AF65-F5344CB8AC3E}">
        <p14:creationId xmlns:p14="http://schemas.microsoft.com/office/powerpoint/2010/main" val="305065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5807C2-8EF8-44B4-B919-4A0DAAD2621C}"/>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Team Management</a:t>
            </a:r>
            <a:endParaRPr lang="en-GB" dirty="0">
              <a:solidFill>
                <a:srgbClr val="FFFFFF"/>
              </a:solidFill>
            </a:endParaRPr>
          </a:p>
        </p:txBody>
      </p:sp>
      <p:graphicFrame>
        <p:nvGraphicFramePr>
          <p:cNvPr id="19" name="Content Placeholder 2">
            <a:extLst>
              <a:ext uri="{FF2B5EF4-FFF2-40B4-BE49-F238E27FC236}">
                <a16:creationId xmlns:a16="http://schemas.microsoft.com/office/drawing/2014/main" id="{D134A41F-3799-4492-8BC9-29C36EFBD680}"/>
              </a:ext>
            </a:extLst>
          </p:cNvPr>
          <p:cNvGraphicFramePr>
            <a:graphicFrameLocks noGrp="1"/>
          </p:cNvGraphicFramePr>
          <p:nvPr>
            <p:ph idx="1"/>
            <p:extLst>
              <p:ext uri="{D42A27DB-BD31-4B8C-83A1-F6EECF244321}">
                <p14:modId xmlns:p14="http://schemas.microsoft.com/office/powerpoint/2010/main" val="190558363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5731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1071</Words>
  <Application>Microsoft Office PowerPoint</Application>
  <PresentationFormat>Widescreen</PresentationFormat>
  <Paragraphs>74</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Courier New</vt:lpstr>
      <vt:lpstr>Source Sans Pro Light</vt:lpstr>
      <vt:lpstr>Wingdings</vt:lpstr>
      <vt:lpstr>Office Theme</vt:lpstr>
      <vt:lpstr>LegoFormers</vt:lpstr>
      <vt:lpstr>Robot Hardware Design</vt:lpstr>
      <vt:lpstr>Robot Hardware Design</vt:lpstr>
      <vt:lpstr>Software Design – Bayesian Localisation</vt:lpstr>
      <vt:lpstr>Software Design – Adding path planning to our version of localisation </vt:lpstr>
      <vt:lpstr>Adding path planning to our version of localisation</vt:lpstr>
      <vt:lpstr>Software Design – Path Planning</vt:lpstr>
      <vt:lpstr>Unit Testing </vt:lpstr>
      <vt:lpstr>Team Management</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LegoFormers</dc:title>
  <dc:creator>Amarpreet Dawgotra</dc:creator>
  <cp:lastModifiedBy>Amarpreet Dawgotra</cp:lastModifiedBy>
  <cp:revision>11</cp:revision>
  <dcterms:created xsi:type="dcterms:W3CDTF">2019-03-25T12:17:40Z</dcterms:created>
  <dcterms:modified xsi:type="dcterms:W3CDTF">2019-03-25T13:16:41Z</dcterms:modified>
</cp:coreProperties>
</file>